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9" r:id="rId12"/>
    <p:sldId id="271" r:id="rId13"/>
    <p:sldId id="272" r:id="rId14"/>
    <p:sldId id="270" r:id="rId15"/>
    <p:sldId id="273" r:id="rId16"/>
    <p:sldId id="274" r:id="rId17"/>
    <p:sldId id="266" r:id="rId18"/>
    <p:sldId id="267" r:id="rId19"/>
    <p:sldId id="268"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8" autoAdjust="0"/>
    <p:restoredTop sz="94660"/>
  </p:normalViewPr>
  <p:slideViewPr>
    <p:cSldViewPr snapToGrid="0">
      <p:cViewPr varScale="1">
        <p:scale>
          <a:sx n="74" d="100"/>
          <a:sy n="74" d="100"/>
        </p:scale>
        <p:origin x="6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2B2FB6-F9C6-462E-CB9F-373790F08245}"/>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EB8258E-15F4-1757-6AE0-61011542C3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C264299-CE21-5D20-B58D-754FC2347A97}"/>
              </a:ext>
            </a:extLst>
          </p:cNvPr>
          <p:cNvSpPr>
            <a:spLocks noGrp="1"/>
          </p:cNvSpPr>
          <p:nvPr>
            <p:ph type="dt" sz="half" idx="10"/>
          </p:nvPr>
        </p:nvSpPr>
        <p:spPr/>
        <p:txBody>
          <a:bodyPr/>
          <a:lstStyle/>
          <a:p>
            <a:fld id="{8DCAF2C6-C7B6-427F-B5CA-CF0EF9FBF640}" type="datetimeFigureOut">
              <a:rPr kumimoji="1" lang="ja-JP" altLang="en-US" smtClean="0"/>
              <a:t>2023/7/15</a:t>
            </a:fld>
            <a:endParaRPr kumimoji="1" lang="ja-JP" altLang="en-US"/>
          </a:p>
        </p:txBody>
      </p:sp>
      <p:sp>
        <p:nvSpPr>
          <p:cNvPr id="5" name="フッター プレースホルダー 4">
            <a:extLst>
              <a:ext uri="{FF2B5EF4-FFF2-40B4-BE49-F238E27FC236}">
                <a16:creationId xmlns:a16="http://schemas.microsoft.com/office/drawing/2014/main" id="{E26FD076-6F7C-76E5-5617-2C908B42E4E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9C611C-2F72-51E5-C541-CB1760924B3C}"/>
              </a:ext>
            </a:extLst>
          </p:cNvPr>
          <p:cNvSpPr>
            <a:spLocks noGrp="1"/>
          </p:cNvSpPr>
          <p:nvPr>
            <p:ph type="sldNum" sz="quarter" idx="12"/>
          </p:nvPr>
        </p:nvSpPr>
        <p:spPr/>
        <p:txBody>
          <a:bodyPr/>
          <a:lstStyle/>
          <a:p>
            <a:fld id="{47237102-2FF4-4D9C-93D4-6A1B1DAC72BF}" type="slidenum">
              <a:rPr kumimoji="1" lang="ja-JP" altLang="en-US" smtClean="0"/>
              <a:t>‹#›</a:t>
            </a:fld>
            <a:endParaRPr kumimoji="1" lang="ja-JP" altLang="en-US"/>
          </a:p>
        </p:txBody>
      </p:sp>
    </p:spTree>
    <p:extLst>
      <p:ext uri="{BB962C8B-B14F-4D97-AF65-F5344CB8AC3E}">
        <p14:creationId xmlns:p14="http://schemas.microsoft.com/office/powerpoint/2010/main" val="1084638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FFF7F1-516F-ED60-8738-3274BBA770F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6DB1E7D-FD5D-4836-1AF8-7ED2C1D623A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E9DD106-CD33-FEA6-84AB-EC94113DCD2E}"/>
              </a:ext>
            </a:extLst>
          </p:cNvPr>
          <p:cNvSpPr>
            <a:spLocks noGrp="1"/>
          </p:cNvSpPr>
          <p:nvPr>
            <p:ph type="dt" sz="half" idx="10"/>
          </p:nvPr>
        </p:nvSpPr>
        <p:spPr/>
        <p:txBody>
          <a:bodyPr/>
          <a:lstStyle/>
          <a:p>
            <a:fld id="{8DCAF2C6-C7B6-427F-B5CA-CF0EF9FBF640}" type="datetimeFigureOut">
              <a:rPr kumimoji="1" lang="ja-JP" altLang="en-US" smtClean="0"/>
              <a:t>2023/7/15</a:t>
            </a:fld>
            <a:endParaRPr kumimoji="1" lang="ja-JP" altLang="en-US"/>
          </a:p>
        </p:txBody>
      </p:sp>
      <p:sp>
        <p:nvSpPr>
          <p:cNvPr id="5" name="フッター プレースホルダー 4">
            <a:extLst>
              <a:ext uri="{FF2B5EF4-FFF2-40B4-BE49-F238E27FC236}">
                <a16:creationId xmlns:a16="http://schemas.microsoft.com/office/drawing/2014/main" id="{7C8E0C82-E61F-4AF8-5118-C4A88465384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1512F48-FFC7-CF14-35CB-4767CB99D22A}"/>
              </a:ext>
            </a:extLst>
          </p:cNvPr>
          <p:cNvSpPr>
            <a:spLocks noGrp="1"/>
          </p:cNvSpPr>
          <p:nvPr>
            <p:ph type="sldNum" sz="quarter" idx="12"/>
          </p:nvPr>
        </p:nvSpPr>
        <p:spPr/>
        <p:txBody>
          <a:bodyPr/>
          <a:lstStyle/>
          <a:p>
            <a:fld id="{47237102-2FF4-4D9C-93D4-6A1B1DAC72BF}" type="slidenum">
              <a:rPr kumimoji="1" lang="ja-JP" altLang="en-US" smtClean="0"/>
              <a:t>‹#›</a:t>
            </a:fld>
            <a:endParaRPr kumimoji="1" lang="ja-JP" altLang="en-US"/>
          </a:p>
        </p:txBody>
      </p:sp>
    </p:spTree>
    <p:extLst>
      <p:ext uri="{BB962C8B-B14F-4D97-AF65-F5344CB8AC3E}">
        <p14:creationId xmlns:p14="http://schemas.microsoft.com/office/powerpoint/2010/main" val="3784928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9814DDF-18B8-22F9-C8DA-B33D82D3063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7504B68-C014-3763-3B8D-2553DCE931C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44AA021-81C7-9E54-F854-429A7F6744D4}"/>
              </a:ext>
            </a:extLst>
          </p:cNvPr>
          <p:cNvSpPr>
            <a:spLocks noGrp="1"/>
          </p:cNvSpPr>
          <p:nvPr>
            <p:ph type="dt" sz="half" idx="10"/>
          </p:nvPr>
        </p:nvSpPr>
        <p:spPr/>
        <p:txBody>
          <a:bodyPr/>
          <a:lstStyle/>
          <a:p>
            <a:fld id="{8DCAF2C6-C7B6-427F-B5CA-CF0EF9FBF640}" type="datetimeFigureOut">
              <a:rPr kumimoji="1" lang="ja-JP" altLang="en-US" smtClean="0"/>
              <a:t>2023/7/15</a:t>
            </a:fld>
            <a:endParaRPr kumimoji="1" lang="ja-JP" altLang="en-US"/>
          </a:p>
        </p:txBody>
      </p:sp>
      <p:sp>
        <p:nvSpPr>
          <p:cNvPr id="5" name="フッター プレースホルダー 4">
            <a:extLst>
              <a:ext uri="{FF2B5EF4-FFF2-40B4-BE49-F238E27FC236}">
                <a16:creationId xmlns:a16="http://schemas.microsoft.com/office/drawing/2014/main" id="{3843D503-BEC9-483F-EDE0-D26055C78D8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6950EAB-DAF1-F90C-090A-2D0A693BBB9E}"/>
              </a:ext>
            </a:extLst>
          </p:cNvPr>
          <p:cNvSpPr>
            <a:spLocks noGrp="1"/>
          </p:cNvSpPr>
          <p:nvPr>
            <p:ph type="sldNum" sz="quarter" idx="12"/>
          </p:nvPr>
        </p:nvSpPr>
        <p:spPr/>
        <p:txBody>
          <a:bodyPr/>
          <a:lstStyle/>
          <a:p>
            <a:fld id="{47237102-2FF4-4D9C-93D4-6A1B1DAC72BF}" type="slidenum">
              <a:rPr kumimoji="1" lang="ja-JP" altLang="en-US" smtClean="0"/>
              <a:t>‹#›</a:t>
            </a:fld>
            <a:endParaRPr kumimoji="1" lang="ja-JP" altLang="en-US"/>
          </a:p>
        </p:txBody>
      </p:sp>
    </p:spTree>
    <p:extLst>
      <p:ext uri="{BB962C8B-B14F-4D97-AF65-F5344CB8AC3E}">
        <p14:creationId xmlns:p14="http://schemas.microsoft.com/office/powerpoint/2010/main" val="399118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1F1B2E-5417-681C-FD43-A7B92D3270D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5164087-ACFC-AAD3-56DF-4AA841E478B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9142B2A-2099-48FB-9567-BC3FA88DCB64}"/>
              </a:ext>
            </a:extLst>
          </p:cNvPr>
          <p:cNvSpPr>
            <a:spLocks noGrp="1"/>
          </p:cNvSpPr>
          <p:nvPr>
            <p:ph type="dt" sz="half" idx="10"/>
          </p:nvPr>
        </p:nvSpPr>
        <p:spPr/>
        <p:txBody>
          <a:bodyPr/>
          <a:lstStyle/>
          <a:p>
            <a:fld id="{8DCAF2C6-C7B6-427F-B5CA-CF0EF9FBF640}" type="datetimeFigureOut">
              <a:rPr kumimoji="1" lang="ja-JP" altLang="en-US" smtClean="0"/>
              <a:t>2023/7/15</a:t>
            </a:fld>
            <a:endParaRPr kumimoji="1" lang="ja-JP" altLang="en-US"/>
          </a:p>
        </p:txBody>
      </p:sp>
      <p:sp>
        <p:nvSpPr>
          <p:cNvPr id="5" name="フッター プレースホルダー 4">
            <a:extLst>
              <a:ext uri="{FF2B5EF4-FFF2-40B4-BE49-F238E27FC236}">
                <a16:creationId xmlns:a16="http://schemas.microsoft.com/office/drawing/2014/main" id="{99F55557-9BF0-CBE1-6B5F-8A1FD59D4D8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61BD9B7-78E2-EAE2-2168-96D6EC1603A1}"/>
              </a:ext>
            </a:extLst>
          </p:cNvPr>
          <p:cNvSpPr>
            <a:spLocks noGrp="1"/>
          </p:cNvSpPr>
          <p:nvPr>
            <p:ph type="sldNum" sz="quarter" idx="12"/>
          </p:nvPr>
        </p:nvSpPr>
        <p:spPr/>
        <p:txBody>
          <a:bodyPr/>
          <a:lstStyle/>
          <a:p>
            <a:fld id="{47237102-2FF4-4D9C-93D4-6A1B1DAC72BF}" type="slidenum">
              <a:rPr kumimoji="1" lang="ja-JP" altLang="en-US" smtClean="0"/>
              <a:t>‹#›</a:t>
            </a:fld>
            <a:endParaRPr kumimoji="1" lang="ja-JP" altLang="en-US"/>
          </a:p>
        </p:txBody>
      </p:sp>
    </p:spTree>
    <p:extLst>
      <p:ext uri="{BB962C8B-B14F-4D97-AF65-F5344CB8AC3E}">
        <p14:creationId xmlns:p14="http://schemas.microsoft.com/office/powerpoint/2010/main" val="220798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3D3333-DB95-063C-BA39-B5EA7BA2FCF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278E3A9-5688-2E81-3219-69170B15A3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23908B7-2349-35D7-1540-EC845A9E0413}"/>
              </a:ext>
            </a:extLst>
          </p:cNvPr>
          <p:cNvSpPr>
            <a:spLocks noGrp="1"/>
          </p:cNvSpPr>
          <p:nvPr>
            <p:ph type="dt" sz="half" idx="10"/>
          </p:nvPr>
        </p:nvSpPr>
        <p:spPr/>
        <p:txBody>
          <a:bodyPr/>
          <a:lstStyle/>
          <a:p>
            <a:fld id="{8DCAF2C6-C7B6-427F-B5CA-CF0EF9FBF640}" type="datetimeFigureOut">
              <a:rPr kumimoji="1" lang="ja-JP" altLang="en-US" smtClean="0"/>
              <a:t>2023/7/15</a:t>
            </a:fld>
            <a:endParaRPr kumimoji="1" lang="ja-JP" altLang="en-US"/>
          </a:p>
        </p:txBody>
      </p:sp>
      <p:sp>
        <p:nvSpPr>
          <p:cNvPr id="5" name="フッター プレースホルダー 4">
            <a:extLst>
              <a:ext uri="{FF2B5EF4-FFF2-40B4-BE49-F238E27FC236}">
                <a16:creationId xmlns:a16="http://schemas.microsoft.com/office/drawing/2014/main" id="{F8C65CB1-A8E3-6F0C-6406-6A5DD9C22EB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7263AA-D46E-A5EB-A5D2-556091AE2FDF}"/>
              </a:ext>
            </a:extLst>
          </p:cNvPr>
          <p:cNvSpPr>
            <a:spLocks noGrp="1"/>
          </p:cNvSpPr>
          <p:nvPr>
            <p:ph type="sldNum" sz="quarter" idx="12"/>
          </p:nvPr>
        </p:nvSpPr>
        <p:spPr/>
        <p:txBody>
          <a:bodyPr/>
          <a:lstStyle/>
          <a:p>
            <a:fld id="{47237102-2FF4-4D9C-93D4-6A1B1DAC72BF}" type="slidenum">
              <a:rPr kumimoji="1" lang="ja-JP" altLang="en-US" smtClean="0"/>
              <a:t>‹#›</a:t>
            </a:fld>
            <a:endParaRPr kumimoji="1" lang="ja-JP" altLang="en-US"/>
          </a:p>
        </p:txBody>
      </p:sp>
    </p:spTree>
    <p:extLst>
      <p:ext uri="{BB962C8B-B14F-4D97-AF65-F5344CB8AC3E}">
        <p14:creationId xmlns:p14="http://schemas.microsoft.com/office/powerpoint/2010/main" val="1237798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0315E7-A8B5-8F94-3F24-6DA8843AFB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0CC6777-EA90-1140-8507-F3C7D248C68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AABFBD4-AE96-8A81-6A40-BABE0295F0E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80C748E-55A3-351C-F3FE-6993B2B6D94C}"/>
              </a:ext>
            </a:extLst>
          </p:cNvPr>
          <p:cNvSpPr>
            <a:spLocks noGrp="1"/>
          </p:cNvSpPr>
          <p:nvPr>
            <p:ph type="dt" sz="half" idx="10"/>
          </p:nvPr>
        </p:nvSpPr>
        <p:spPr/>
        <p:txBody>
          <a:bodyPr/>
          <a:lstStyle/>
          <a:p>
            <a:fld id="{8DCAF2C6-C7B6-427F-B5CA-CF0EF9FBF640}" type="datetimeFigureOut">
              <a:rPr kumimoji="1" lang="ja-JP" altLang="en-US" smtClean="0"/>
              <a:t>2023/7/15</a:t>
            </a:fld>
            <a:endParaRPr kumimoji="1" lang="ja-JP" altLang="en-US"/>
          </a:p>
        </p:txBody>
      </p:sp>
      <p:sp>
        <p:nvSpPr>
          <p:cNvPr id="6" name="フッター プレースホルダー 5">
            <a:extLst>
              <a:ext uri="{FF2B5EF4-FFF2-40B4-BE49-F238E27FC236}">
                <a16:creationId xmlns:a16="http://schemas.microsoft.com/office/drawing/2014/main" id="{9537BDE3-E96D-6542-2188-D1CA96ED391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1DD66A6-A607-B6DA-8C29-BCA755814C40}"/>
              </a:ext>
            </a:extLst>
          </p:cNvPr>
          <p:cNvSpPr>
            <a:spLocks noGrp="1"/>
          </p:cNvSpPr>
          <p:nvPr>
            <p:ph type="sldNum" sz="quarter" idx="12"/>
          </p:nvPr>
        </p:nvSpPr>
        <p:spPr/>
        <p:txBody>
          <a:bodyPr/>
          <a:lstStyle/>
          <a:p>
            <a:fld id="{47237102-2FF4-4D9C-93D4-6A1B1DAC72BF}" type="slidenum">
              <a:rPr kumimoji="1" lang="ja-JP" altLang="en-US" smtClean="0"/>
              <a:t>‹#›</a:t>
            </a:fld>
            <a:endParaRPr kumimoji="1" lang="ja-JP" altLang="en-US"/>
          </a:p>
        </p:txBody>
      </p:sp>
    </p:spTree>
    <p:extLst>
      <p:ext uri="{BB962C8B-B14F-4D97-AF65-F5344CB8AC3E}">
        <p14:creationId xmlns:p14="http://schemas.microsoft.com/office/powerpoint/2010/main" val="2400233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CD6CAE-4959-6D68-ACE6-F734711B461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91DFD6B-D662-C1A6-A930-7B567F09AC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32344C4-590A-AA0D-3BDB-6BD43047839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51AD367-A6A2-FFE1-2BA9-3398C1BDFE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1A952A2-B459-05CF-19D4-CA682940DFB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18F62BC-02D3-FCBA-C38D-F1BD3AB37ED4}"/>
              </a:ext>
            </a:extLst>
          </p:cNvPr>
          <p:cNvSpPr>
            <a:spLocks noGrp="1"/>
          </p:cNvSpPr>
          <p:nvPr>
            <p:ph type="dt" sz="half" idx="10"/>
          </p:nvPr>
        </p:nvSpPr>
        <p:spPr/>
        <p:txBody>
          <a:bodyPr/>
          <a:lstStyle/>
          <a:p>
            <a:fld id="{8DCAF2C6-C7B6-427F-B5CA-CF0EF9FBF640}" type="datetimeFigureOut">
              <a:rPr kumimoji="1" lang="ja-JP" altLang="en-US" smtClean="0"/>
              <a:t>2023/7/15</a:t>
            </a:fld>
            <a:endParaRPr kumimoji="1" lang="ja-JP" altLang="en-US"/>
          </a:p>
        </p:txBody>
      </p:sp>
      <p:sp>
        <p:nvSpPr>
          <p:cNvPr id="8" name="フッター プレースホルダー 7">
            <a:extLst>
              <a:ext uri="{FF2B5EF4-FFF2-40B4-BE49-F238E27FC236}">
                <a16:creationId xmlns:a16="http://schemas.microsoft.com/office/drawing/2014/main" id="{248FBBAF-E560-89C9-BE31-DCB721684F5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536D460-3FAF-E69E-2D8C-4A625DFFF8C7}"/>
              </a:ext>
            </a:extLst>
          </p:cNvPr>
          <p:cNvSpPr>
            <a:spLocks noGrp="1"/>
          </p:cNvSpPr>
          <p:nvPr>
            <p:ph type="sldNum" sz="quarter" idx="12"/>
          </p:nvPr>
        </p:nvSpPr>
        <p:spPr/>
        <p:txBody>
          <a:bodyPr/>
          <a:lstStyle/>
          <a:p>
            <a:fld id="{47237102-2FF4-4D9C-93D4-6A1B1DAC72BF}" type="slidenum">
              <a:rPr kumimoji="1" lang="ja-JP" altLang="en-US" smtClean="0"/>
              <a:t>‹#›</a:t>
            </a:fld>
            <a:endParaRPr kumimoji="1" lang="ja-JP" altLang="en-US"/>
          </a:p>
        </p:txBody>
      </p:sp>
    </p:spTree>
    <p:extLst>
      <p:ext uri="{BB962C8B-B14F-4D97-AF65-F5344CB8AC3E}">
        <p14:creationId xmlns:p14="http://schemas.microsoft.com/office/powerpoint/2010/main" val="2838096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952476-8E65-276B-59A1-D206675EE37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2DD62B0-1AD0-8188-338C-0D8108393DD4}"/>
              </a:ext>
            </a:extLst>
          </p:cNvPr>
          <p:cNvSpPr>
            <a:spLocks noGrp="1"/>
          </p:cNvSpPr>
          <p:nvPr>
            <p:ph type="dt" sz="half" idx="10"/>
          </p:nvPr>
        </p:nvSpPr>
        <p:spPr/>
        <p:txBody>
          <a:bodyPr/>
          <a:lstStyle/>
          <a:p>
            <a:fld id="{8DCAF2C6-C7B6-427F-B5CA-CF0EF9FBF640}" type="datetimeFigureOut">
              <a:rPr kumimoji="1" lang="ja-JP" altLang="en-US" smtClean="0"/>
              <a:t>2023/7/15</a:t>
            </a:fld>
            <a:endParaRPr kumimoji="1" lang="ja-JP" altLang="en-US"/>
          </a:p>
        </p:txBody>
      </p:sp>
      <p:sp>
        <p:nvSpPr>
          <p:cNvPr id="4" name="フッター プレースホルダー 3">
            <a:extLst>
              <a:ext uri="{FF2B5EF4-FFF2-40B4-BE49-F238E27FC236}">
                <a16:creationId xmlns:a16="http://schemas.microsoft.com/office/drawing/2014/main" id="{8FA44BBC-8E65-6B23-AD2C-153F6B73F10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99813E3-2B70-0BA1-035B-EFDE56AA655E}"/>
              </a:ext>
            </a:extLst>
          </p:cNvPr>
          <p:cNvSpPr>
            <a:spLocks noGrp="1"/>
          </p:cNvSpPr>
          <p:nvPr>
            <p:ph type="sldNum" sz="quarter" idx="12"/>
          </p:nvPr>
        </p:nvSpPr>
        <p:spPr/>
        <p:txBody>
          <a:bodyPr/>
          <a:lstStyle/>
          <a:p>
            <a:fld id="{47237102-2FF4-4D9C-93D4-6A1B1DAC72BF}" type="slidenum">
              <a:rPr kumimoji="1" lang="ja-JP" altLang="en-US" smtClean="0"/>
              <a:t>‹#›</a:t>
            </a:fld>
            <a:endParaRPr kumimoji="1" lang="ja-JP" altLang="en-US"/>
          </a:p>
        </p:txBody>
      </p:sp>
    </p:spTree>
    <p:extLst>
      <p:ext uri="{BB962C8B-B14F-4D97-AF65-F5344CB8AC3E}">
        <p14:creationId xmlns:p14="http://schemas.microsoft.com/office/powerpoint/2010/main" val="3830261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F78E898-3FEA-155B-E6CA-1A0026E16D9A}"/>
              </a:ext>
            </a:extLst>
          </p:cNvPr>
          <p:cNvSpPr>
            <a:spLocks noGrp="1"/>
          </p:cNvSpPr>
          <p:nvPr>
            <p:ph type="dt" sz="half" idx="10"/>
          </p:nvPr>
        </p:nvSpPr>
        <p:spPr/>
        <p:txBody>
          <a:bodyPr/>
          <a:lstStyle/>
          <a:p>
            <a:fld id="{8DCAF2C6-C7B6-427F-B5CA-CF0EF9FBF640}" type="datetimeFigureOut">
              <a:rPr kumimoji="1" lang="ja-JP" altLang="en-US" smtClean="0"/>
              <a:t>2023/7/15</a:t>
            </a:fld>
            <a:endParaRPr kumimoji="1" lang="ja-JP" altLang="en-US"/>
          </a:p>
        </p:txBody>
      </p:sp>
      <p:sp>
        <p:nvSpPr>
          <p:cNvPr id="3" name="フッター プレースホルダー 2">
            <a:extLst>
              <a:ext uri="{FF2B5EF4-FFF2-40B4-BE49-F238E27FC236}">
                <a16:creationId xmlns:a16="http://schemas.microsoft.com/office/drawing/2014/main" id="{242A91FB-AE91-1309-FD98-7DAC454F42C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B476F64-D7AA-F607-3001-2F20A20F4CA7}"/>
              </a:ext>
            </a:extLst>
          </p:cNvPr>
          <p:cNvSpPr>
            <a:spLocks noGrp="1"/>
          </p:cNvSpPr>
          <p:nvPr>
            <p:ph type="sldNum" sz="quarter" idx="12"/>
          </p:nvPr>
        </p:nvSpPr>
        <p:spPr/>
        <p:txBody>
          <a:bodyPr/>
          <a:lstStyle/>
          <a:p>
            <a:fld id="{47237102-2FF4-4D9C-93D4-6A1B1DAC72BF}" type="slidenum">
              <a:rPr kumimoji="1" lang="ja-JP" altLang="en-US" smtClean="0"/>
              <a:t>‹#›</a:t>
            </a:fld>
            <a:endParaRPr kumimoji="1" lang="ja-JP" altLang="en-US"/>
          </a:p>
        </p:txBody>
      </p:sp>
    </p:spTree>
    <p:extLst>
      <p:ext uri="{BB962C8B-B14F-4D97-AF65-F5344CB8AC3E}">
        <p14:creationId xmlns:p14="http://schemas.microsoft.com/office/powerpoint/2010/main" val="18744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865A90-BD99-31D5-B6EF-631C75A04C8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FF82DC6-422A-79E0-334C-15879E9390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3C06CF3-2BA2-00EC-2116-790588D306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276690B-580D-F49D-74F5-56BA88A4B6CD}"/>
              </a:ext>
            </a:extLst>
          </p:cNvPr>
          <p:cNvSpPr>
            <a:spLocks noGrp="1"/>
          </p:cNvSpPr>
          <p:nvPr>
            <p:ph type="dt" sz="half" idx="10"/>
          </p:nvPr>
        </p:nvSpPr>
        <p:spPr/>
        <p:txBody>
          <a:bodyPr/>
          <a:lstStyle/>
          <a:p>
            <a:fld id="{8DCAF2C6-C7B6-427F-B5CA-CF0EF9FBF640}" type="datetimeFigureOut">
              <a:rPr kumimoji="1" lang="ja-JP" altLang="en-US" smtClean="0"/>
              <a:t>2023/7/15</a:t>
            </a:fld>
            <a:endParaRPr kumimoji="1" lang="ja-JP" altLang="en-US"/>
          </a:p>
        </p:txBody>
      </p:sp>
      <p:sp>
        <p:nvSpPr>
          <p:cNvPr id="6" name="フッター プレースホルダー 5">
            <a:extLst>
              <a:ext uri="{FF2B5EF4-FFF2-40B4-BE49-F238E27FC236}">
                <a16:creationId xmlns:a16="http://schemas.microsoft.com/office/drawing/2014/main" id="{EE028E16-F4BC-541A-C37F-CC4492D157A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2830986-575E-0691-5EB2-68932E99D387}"/>
              </a:ext>
            </a:extLst>
          </p:cNvPr>
          <p:cNvSpPr>
            <a:spLocks noGrp="1"/>
          </p:cNvSpPr>
          <p:nvPr>
            <p:ph type="sldNum" sz="quarter" idx="12"/>
          </p:nvPr>
        </p:nvSpPr>
        <p:spPr/>
        <p:txBody>
          <a:bodyPr/>
          <a:lstStyle/>
          <a:p>
            <a:fld id="{47237102-2FF4-4D9C-93D4-6A1B1DAC72BF}" type="slidenum">
              <a:rPr kumimoji="1" lang="ja-JP" altLang="en-US" smtClean="0"/>
              <a:t>‹#›</a:t>
            </a:fld>
            <a:endParaRPr kumimoji="1" lang="ja-JP" altLang="en-US"/>
          </a:p>
        </p:txBody>
      </p:sp>
    </p:spTree>
    <p:extLst>
      <p:ext uri="{BB962C8B-B14F-4D97-AF65-F5344CB8AC3E}">
        <p14:creationId xmlns:p14="http://schemas.microsoft.com/office/powerpoint/2010/main" val="366412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15CA02-DD64-452B-93A1-1C9C91D6025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076A423-1CF2-25E0-628A-F287D8827C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FB6BD7D-345A-A865-5C84-113CCC020D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CF93ACE-F3F1-249F-8CDE-2B2C220B0FA1}"/>
              </a:ext>
            </a:extLst>
          </p:cNvPr>
          <p:cNvSpPr>
            <a:spLocks noGrp="1"/>
          </p:cNvSpPr>
          <p:nvPr>
            <p:ph type="dt" sz="half" idx="10"/>
          </p:nvPr>
        </p:nvSpPr>
        <p:spPr/>
        <p:txBody>
          <a:bodyPr/>
          <a:lstStyle/>
          <a:p>
            <a:fld id="{8DCAF2C6-C7B6-427F-B5CA-CF0EF9FBF640}" type="datetimeFigureOut">
              <a:rPr kumimoji="1" lang="ja-JP" altLang="en-US" smtClean="0"/>
              <a:t>2023/7/15</a:t>
            </a:fld>
            <a:endParaRPr kumimoji="1" lang="ja-JP" altLang="en-US"/>
          </a:p>
        </p:txBody>
      </p:sp>
      <p:sp>
        <p:nvSpPr>
          <p:cNvPr id="6" name="フッター プレースホルダー 5">
            <a:extLst>
              <a:ext uri="{FF2B5EF4-FFF2-40B4-BE49-F238E27FC236}">
                <a16:creationId xmlns:a16="http://schemas.microsoft.com/office/drawing/2014/main" id="{6FB7ED2B-12F6-9D64-E8A1-0D865FEEC03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AAD853F-0121-D6D9-55ED-BC36DE5FA595}"/>
              </a:ext>
            </a:extLst>
          </p:cNvPr>
          <p:cNvSpPr>
            <a:spLocks noGrp="1"/>
          </p:cNvSpPr>
          <p:nvPr>
            <p:ph type="sldNum" sz="quarter" idx="12"/>
          </p:nvPr>
        </p:nvSpPr>
        <p:spPr/>
        <p:txBody>
          <a:bodyPr/>
          <a:lstStyle/>
          <a:p>
            <a:fld id="{47237102-2FF4-4D9C-93D4-6A1B1DAC72BF}" type="slidenum">
              <a:rPr kumimoji="1" lang="ja-JP" altLang="en-US" smtClean="0"/>
              <a:t>‹#›</a:t>
            </a:fld>
            <a:endParaRPr kumimoji="1" lang="ja-JP" altLang="en-US"/>
          </a:p>
        </p:txBody>
      </p:sp>
    </p:spTree>
    <p:extLst>
      <p:ext uri="{BB962C8B-B14F-4D97-AF65-F5344CB8AC3E}">
        <p14:creationId xmlns:p14="http://schemas.microsoft.com/office/powerpoint/2010/main" val="4225899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775A0CB-D7E6-3BE3-D99C-59BF0D4CD9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3E7AB37-FB28-CBD9-2F88-866652BF4A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241B591-333F-EE19-FE20-63342B554E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CAF2C6-C7B6-427F-B5CA-CF0EF9FBF640}" type="datetimeFigureOut">
              <a:rPr kumimoji="1" lang="ja-JP" altLang="en-US" smtClean="0"/>
              <a:t>2023/7/15</a:t>
            </a:fld>
            <a:endParaRPr kumimoji="1" lang="ja-JP" altLang="en-US"/>
          </a:p>
        </p:txBody>
      </p:sp>
      <p:sp>
        <p:nvSpPr>
          <p:cNvPr id="5" name="フッター プレースホルダー 4">
            <a:extLst>
              <a:ext uri="{FF2B5EF4-FFF2-40B4-BE49-F238E27FC236}">
                <a16:creationId xmlns:a16="http://schemas.microsoft.com/office/drawing/2014/main" id="{365C9EAC-3576-5BB4-8750-70D0EF322C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C73CFDF-C7F2-CD1E-E2E3-E333860A1A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237102-2FF4-4D9C-93D4-6A1B1DAC72BF}" type="slidenum">
              <a:rPr kumimoji="1" lang="ja-JP" altLang="en-US" smtClean="0"/>
              <a:t>‹#›</a:t>
            </a:fld>
            <a:endParaRPr kumimoji="1" lang="ja-JP" altLang="en-US"/>
          </a:p>
        </p:txBody>
      </p:sp>
    </p:spTree>
    <p:extLst>
      <p:ext uri="{BB962C8B-B14F-4D97-AF65-F5344CB8AC3E}">
        <p14:creationId xmlns:p14="http://schemas.microsoft.com/office/powerpoint/2010/main" val="1177665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akehp.mitioka.com/index.php?PHPstudy"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192.168.10.109/"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gist.github.com/Buravo46/d3fbe74259cdfc73001c#httpd"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dcome.co.jp/trouble/#toc1"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mailto:info5@reigi-sahou.com" TargetMode="External"/><Relationship Id="rId2" Type="http://schemas.openxmlformats.org/officeDocument/2006/relationships/hyperlink" Target="https://reigi-sahou.com/wprs/wp-login.php"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www.dm2.co.jp/blog/3206#:~:text=WordPress%E3%81%AE%E7%AE%A1%E7%90%86%E7%94%BB%E9%9D%A2%EF%BC%88%E3%83%80%E3%83%83%E3%82%B7%E3%83%A5,%E7%B7%A8%E9%9B%86%E3%81%99%E3%82%8B%E3%81%93%E3%81%A8%E3%81%8C%E3%81%A7%E3%81%8D%E3%82%8B%E3%80%82"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bitnami.com/" TargetMode="External"/><Relationship Id="rId2" Type="http://schemas.openxmlformats.org/officeDocument/2006/relationships/hyperlink" Target="https://www.apachefriends.org/jp/index.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osdn.jp/projects/xampp/releases/" TargetMode="External"/><Relationship Id="rId2" Type="http://schemas.openxmlformats.org/officeDocument/2006/relationships/hyperlink" Target="https://getfedora.org/ja/"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localhost/" TargetMode="External"/><Relationship Id="rId2" Type="http://schemas.openxmlformats.org/officeDocument/2006/relationships/hyperlink" Target="http://127.0.0.1/"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miya-system-works.com/blog/detail/42"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3399E-12CE-101A-981C-10FD5DDAC226}"/>
              </a:ext>
            </a:extLst>
          </p:cNvPr>
          <p:cNvSpPr>
            <a:spLocks noGrp="1"/>
          </p:cNvSpPr>
          <p:nvPr>
            <p:ph type="ctrTitle"/>
          </p:nvPr>
        </p:nvSpPr>
        <p:spPr/>
        <p:txBody>
          <a:bodyPr/>
          <a:lstStyle/>
          <a:p>
            <a:r>
              <a:rPr kumimoji="1" lang="ja-JP" altLang="en-US" dirty="0"/>
              <a:t>サーバー構築</a:t>
            </a:r>
          </a:p>
        </p:txBody>
      </p:sp>
      <p:sp>
        <p:nvSpPr>
          <p:cNvPr id="3" name="字幕 2">
            <a:extLst>
              <a:ext uri="{FF2B5EF4-FFF2-40B4-BE49-F238E27FC236}">
                <a16:creationId xmlns:a16="http://schemas.microsoft.com/office/drawing/2014/main" id="{B41DE303-DE93-4722-3A4D-DC0245F710A4}"/>
              </a:ext>
            </a:extLst>
          </p:cNvPr>
          <p:cNvSpPr>
            <a:spLocks noGrp="1"/>
          </p:cNvSpPr>
          <p:nvPr>
            <p:ph type="subTitle" idx="1"/>
          </p:nvPr>
        </p:nvSpPr>
        <p:spPr/>
        <p:txBody>
          <a:bodyPr/>
          <a:lstStyle/>
          <a:p>
            <a:r>
              <a:rPr kumimoji="1" lang="ja-JP" altLang="en-US" dirty="0"/>
              <a:t>課題演習</a:t>
            </a:r>
          </a:p>
        </p:txBody>
      </p:sp>
    </p:spTree>
    <p:extLst>
      <p:ext uri="{BB962C8B-B14F-4D97-AF65-F5344CB8AC3E}">
        <p14:creationId xmlns:p14="http://schemas.microsoft.com/office/powerpoint/2010/main" val="2449279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7467041D-7D8D-6D37-CF56-C234D51DD6E2}"/>
              </a:ext>
            </a:extLst>
          </p:cNvPr>
          <p:cNvSpPr txBox="1"/>
          <p:nvPr/>
        </p:nvSpPr>
        <p:spPr>
          <a:xfrm>
            <a:off x="1181635" y="633142"/>
            <a:ext cx="10010105" cy="1938992"/>
          </a:xfrm>
          <a:prstGeom prst="rect">
            <a:avLst/>
          </a:prstGeom>
          <a:noFill/>
        </p:spPr>
        <p:txBody>
          <a:bodyPr wrap="square">
            <a:spAutoFit/>
          </a:bodyPr>
          <a:lstStyle/>
          <a:p>
            <a:r>
              <a:rPr lang="en-US" altLang="ja-JP" sz="2400" b="1" i="0" dirty="0">
                <a:effectLst/>
                <a:latin typeface="-apple-system"/>
              </a:rPr>
              <a:t>PHP</a:t>
            </a:r>
            <a:r>
              <a:rPr lang="ja-JP" altLang="en-US" sz="2400" b="1" i="0" dirty="0">
                <a:effectLst/>
                <a:latin typeface="-apple-system"/>
              </a:rPr>
              <a:t>を使ったウェブサイトの作り方</a:t>
            </a:r>
            <a:endParaRPr lang="en-US" altLang="ja-JP" sz="2400" b="1" i="0" dirty="0">
              <a:effectLst/>
              <a:latin typeface="-apple-system"/>
            </a:endParaRPr>
          </a:p>
          <a:p>
            <a:endParaRPr lang="en-US" altLang="ja-JP" sz="2400" b="1" dirty="0">
              <a:latin typeface="-apple-system"/>
            </a:endParaRPr>
          </a:p>
          <a:p>
            <a:r>
              <a:rPr lang="ja-JP" altLang="en-US" sz="2400" b="1" dirty="0">
                <a:latin typeface="-apple-system"/>
              </a:rPr>
              <a:t>参考サイト</a:t>
            </a:r>
            <a:endParaRPr lang="en-US" altLang="ja-JP" sz="2400" b="1" dirty="0">
              <a:latin typeface="-apple-system"/>
            </a:endParaRPr>
          </a:p>
          <a:p>
            <a:r>
              <a:rPr lang="en-US" altLang="ja-JP" sz="2400" dirty="0">
                <a:hlinkClick r:id="rId2"/>
              </a:rPr>
              <a:t>https://makehp.mitioka.com/index.php?PHPstudy</a:t>
            </a:r>
            <a:endParaRPr lang="en-US" altLang="ja-JP" sz="2400" b="1" dirty="0">
              <a:latin typeface="-apple-system"/>
            </a:endParaRPr>
          </a:p>
          <a:p>
            <a:endParaRPr lang="ja-JP" altLang="en-US" sz="2400" dirty="0"/>
          </a:p>
        </p:txBody>
      </p:sp>
    </p:spTree>
    <p:extLst>
      <p:ext uri="{BB962C8B-B14F-4D97-AF65-F5344CB8AC3E}">
        <p14:creationId xmlns:p14="http://schemas.microsoft.com/office/powerpoint/2010/main" val="3540371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9ACFD97-2F49-A49F-00E1-361F8B0EE63D}"/>
              </a:ext>
            </a:extLst>
          </p:cNvPr>
          <p:cNvSpPr txBox="1"/>
          <p:nvPr/>
        </p:nvSpPr>
        <p:spPr>
          <a:xfrm>
            <a:off x="1120462" y="394692"/>
            <a:ext cx="8796271" cy="6463308"/>
          </a:xfrm>
          <a:prstGeom prst="rect">
            <a:avLst/>
          </a:prstGeom>
          <a:noFill/>
        </p:spPr>
        <p:txBody>
          <a:bodyPr wrap="square" rtlCol="0">
            <a:spAutoFit/>
          </a:bodyPr>
          <a:lstStyle/>
          <a:p>
            <a:r>
              <a:rPr lang="ja-JP" altLang="en-US" dirty="0"/>
              <a:t>サーバーにするために</a:t>
            </a:r>
            <a:r>
              <a:rPr lang="en-US" altLang="ja-JP" dirty="0"/>
              <a:t>IP</a:t>
            </a:r>
            <a:r>
              <a:rPr lang="ja-JP" altLang="en-US" dirty="0"/>
              <a:t>アドレスを固定する。</a:t>
            </a:r>
            <a:endParaRPr lang="en-US" altLang="ja-JP" dirty="0"/>
          </a:p>
          <a:p>
            <a:r>
              <a:rPr lang="en-US" altLang="ja-JP" dirty="0"/>
              <a:t>Ipv4</a:t>
            </a:r>
            <a:r>
              <a:rPr lang="ja-JP" altLang="en-US" dirty="0"/>
              <a:t>の設定</a:t>
            </a:r>
            <a:endParaRPr lang="en-US" altLang="ja-JP" dirty="0"/>
          </a:p>
          <a:p>
            <a:r>
              <a:rPr lang="ja-JP" altLang="en-US" dirty="0"/>
              <a:t>コントロールパネルを検索</a:t>
            </a:r>
            <a:endParaRPr lang="en-US" altLang="ja-JP" dirty="0"/>
          </a:p>
          <a:p>
            <a:r>
              <a:rPr lang="ja-JP" altLang="en-US" dirty="0"/>
              <a:t>コントロール</a:t>
            </a:r>
            <a:endParaRPr lang="en-US" altLang="ja-JP" dirty="0"/>
          </a:p>
          <a:p>
            <a:r>
              <a:rPr lang="ja-JP" altLang="en-US" dirty="0"/>
              <a:t>ネットワークとインターネット</a:t>
            </a:r>
            <a:endParaRPr lang="en-US" altLang="ja-JP" dirty="0"/>
          </a:p>
          <a:p>
            <a:r>
              <a:rPr lang="ja-JP" altLang="en-US" dirty="0"/>
              <a:t>ネットワーク接続</a:t>
            </a:r>
            <a:endParaRPr lang="en-US" altLang="ja-JP" dirty="0"/>
          </a:p>
          <a:p>
            <a:endParaRPr lang="en-US" altLang="ja-JP" dirty="0"/>
          </a:p>
          <a:p>
            <a:r>
              <a:rPr lang="ja-JP" altLang="en-US" dirty="0"/>
              <a:t>イーサネットネットワークをクリックして、タブの</a:t>
            </a:r>
            <a:endParaRPr lang="en-US" altLang="ja-JP" dirty="0"/>
          </a:p>
          <a:p>
            <a:r>
              <a:rPr lang="ja-JP" altLang="en-US" dirty="0"/>
              <a:t>この接続の設定を変更するをクリック</a:t>
            </a:r>
            <a:endParaRPr lang="en-US" altLang="ja-JP" dirty="0"/>
          </a:p>
          <a:p>
            <a:endParaRPr lang="en-US" altLang="ja-JP" dirty="0"/>
          </a:p>
          <a:p>
            <a:r>
              <a:rPr lang="ja-JP" altLang="en-US" dirty="0"/>
              <a:t>ネットワークの接続方法がポップアップ画面が出る。</a:t>
            </a:r>
            <a:endParaRPr lang="en-US" altLang="ja-JP" dirty="0"/>
          </a:p>
          <a:p>
            <a:r>
              <a:rPr lang="ja-JP" altLang="en-US" dirty="0"/>
              <a:t>インターネットプロトコルバージョン４（</a:t>
            </a:r>
            <a:r>
              <a:rPr lang="en-US" altLang="ja-JP" dirty="0"/>
              <a:t>TCP/IPv4</a:t>
            </a:r>
            <a:r>
              <a:rPr lang="ja-JP" altLang="en-US" dirty="0"/>
              <a:t>）をクリックする</a:t>
            </a:r>
            <a:endParaRPr lang="en-US" altLang="ja-JP" dirty="0"/>
          </a:p>
          <a:p>
            <a:r>
              <a:rPr lang="ja-JP" altLang="en-US" dirty="0"/>
              <a:t>プロトコルをクリック</a:t>
            </a:r>
            <a:endParaRPr lang="en-US" altLang="ja-JP" dirty="0"/>
          </a:p>
          <a:p>
            <a:r>
              <a:rPr lang="ja-JP" altLang="en-US" dirty="0"/>
              <a:t>次の</a:t>
            </a:r>
            <a:r>
              <a:rPr lang="en-US" altLang="ja-JP" dirty="0"/>
              <a:t>IP</a:t>
            </a:r>
            <a:r>
              <a:rPr lang="ja-JP" altLang="en-US" dirty="0"/>
              <a:t>アドレスを使うを設定する。</a:t>
            </a:r>
            <a:endParaRPr lang="en-US" altLang="ja-JP" dirty="0"/>
          </a:p>
          <a:p>
            <a:r>
              <a:rPr lang="ja-JP" altLang="en-US" dirty="0"/>
              <a:t>固定の</a:t>
            </a:r>
            <a:r>
              <a:rPr lang="en-US" altLang="ja-JP" dirty="0"/>
              <a:t>IP</a:t>
            </a:r>
            <a:r>
              <a:rPr lang="ja-JP" altLang="en-US" dirty="0"/>
              <a:t>アドレスを入れる。 </a:t>
            </a:r>
            <a:r>
              <a:rPr lang="en-US" altLang="ja-JP" dirty="0"/>
              <a:t>192.168.10.109</a:t>
            </a:r>
            <a:r>
              <a:rPr lang="ja-JP" altLang="en-US" dirty="0"/>
              <a:t>　サーバー固定</a:t>
            </a:r>
            <a:endParaRPr lang="en-US" altLang="ja-JP" dirty="0"/>
          </a:p>
          <a:p>
            <a:r>
              <a:rPr lang="ja-JP" altLang="en-US" dirty="0"/>
              <a:t>サブネットマスク　</a:t>
            </a:r>
            <a:r>
              <a:rPr lang="en-US" altLang="ja-JP" dirty="0"/>
              <a:t>255.255.255.0</a:t>
            </a:r>
          </a:p>
          <a:p>
            <a:r>
              <a:rPr lang="ja-JP" altLang="en-US" dirty="0"/>
              <a:t>デフォルトゲートウェイ　</a:t>
            </a:r>
            <a:r>
              <a:rPr lang="en-US" altLang="ja-JP" dirty="0"/>
              <a:t>192.168.10.2</a:t>
            </a:r>
            <a:r>
              <a:rPr lang="ja-JP" altLang="en-US" dirty="0"/>
              <a:t>　</a:t>
            </a:r>
            <a:endParaRPr lang="en-US" altLang="ja-JP" dirty="0"/>
          </a:p>
          <a:p>
            <a:endParaRPr lang="en-US" altLang="ja-JP" dirty="0"/>
          </a:p>
          <a:p>
            <a:r>
              <a:rPr lang="ja-JP" altLang="en-US" dirty="0"/>
              <a:t>優先</a:t>
            </a:r>
            <a:r>
              <a:rPr lang="en-US" altLang="ja-JP" dirty="0"/>
              <a:t>DNS</a:t>
            </a:r>
            <a:r>
              <a:rPr lang="ja-JP" altLang="en-US" dirty="0"/>
              <a:t>サーバー　</a:t>
            </a:r>
            <a:r>
              <a:rPr lang="en-US" altLang="ja-JP" dirty="0"/>
              <a:t> 192.168.10.2</a:t>
            </a:r>
          </a:p>
          <a:p>
            <a:endParaRPr lang="en-US" altLang="ja-JP" dirty="0"/>
          </a:p>
          <a:p>
            <a:r>
              <a:rPr lang="ja-JP" altLang="en-US" dirty="0"/>
              <a:t>ネットワークの詳細設定</a:t>
            </a:r>
            <a:endParaRPr kumimoji="1" lang="en-US" altLang="ja-JP" dirty="0"/>
          </a:p>
          <a:p>
            <a:r>
              <a:rPr lang="ja-JP" altLang="en-US" dirty="0"/>
              <a:t>タスクバー或いは、スタートから設定</a:t>
            </a:r>
            <a:endParaRPr lang="en-US" altLang="ja-JP" dirty="0"/>
          </a:p>
          <a:p>
            <a:r>
              <a:rPr kumimoji="1" lang="ja-JP" altLang="en-US" dirty="0"/>
              <a:t>ネットワークとインターネット</a:t>
            </a:r>
          </a:p>
        </p:txBody>
      </p:sp>
    </p:spTree>
    <p:extLst>
      <p:ext uri="{BB962C8B-B14F-4D97-AF65-F5344CB8AC3E}">
        <p14:creationId xmlns:p14="http://schemas.microsoft.com/office/powerpoint/2010/main" val="1197931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67126ADA-6E01-9A91-06F9-134E1D8BA81E}"/>
              </a:ext>
            </a:extLst>
          </p:cNvPr>
          <p:cNvSpPr txBox="1"/>
          <p:nvPr/>
        </p:nvSpPr>
        <p:spPr>
          <a:xfrm>
            <a:off x="1014213" y="994893"/>
            <a:ext cx="10692684" cy="369331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b="0" i="0" dirty="0">
                <a:solidFill>
                  <a:srgbClr val="1F2328"/>
                </a:solidFill>
                <a:effectLst/>
                <a:latin typeface="-apple-system"/>
              </a:rPr>
              <a:t>Apache</a:t>
            </a:r>
            <a:r>
              <a:rPr lang="ja-JP" altLang="en-US" b="0" i="0" dirty="0">
                <a:solidFill>
                  <a:srgbClr val="1F2328"/>
                </a:solidFill>
                <a:effectLst/>
                <a:latin typeface="-apple-system"/>
              </a:rPr>
              <a:t>が外部からリクエストを受け付けるポート番号を下記のように記述します。</a:t>
            </a:r>
            <a:endParaRPr lang="en-US" altLang="ja-JP" b="0" i="0" dirty="0">
              <a:solidFill>
                <a:srgbClr val="1F2328"/>
              </a:solidFill>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800" u="none" strike="noStrike" cap="none" normalizeH="0" baseline="0" dirty="0">
              <a:ln>
                <a:noFill/>
              </a:ln>
              <a:solidFill>
                <a:srgbClr val="1F2328"/>
              </a:solidFill>
              <a:latin typeface="-apple-system"/>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a:ln>
                  <a:noFill/>
                </a:ln>
                <a:solidFill>
                  <a:srgbClr val="1F2328"/>
                </a:solidFill>
                <a:effectLst/>
                <a:latin typeface="Arial Unicode MS"/>
                <a:ea typeface="ui-monospace"/>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 Listen: Allows you to bind Apache to specific IP addresses and/or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 ports, instead of the default. See also the &lt;VirtualHost&gt;</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 directive.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 Change this to Listen on specific IP addresses as shown below to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 prevent Apache from glomming onto all bound IP addresses.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#Listen 12.34.56.78:80</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Listen 80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Listen ポート番号</a:t>
            </a:r>
            <a:r>
              <a:rPr kumimoji="0" lang="ja-JP" altLang="ja-JP" sz="1800" b="0" i="0" u="none" strike="noStrike" cap="none" normalizeH="0" baseline="0" dirty="0">
                <a:ln>
                  <a:noFill/>
                </a:ln>
                <a:solidFill>
                  <a:schemeClr val="tx1"/>
                </a:solidFill>
                <a:effectLst/>
              </a:rPr>
              <a:t> </a:t>
            </a:r>
            <a:endParaRPr kumimoji="0" lang="ja-JP" altLang="ja-JP" sz="4400" b="0" i="0" u="none" strike="noStrike" cap="none" normalizeH="0" baseline="0" dirty="0">
              <a:ln>
                <a:noFill/>
              </a:ln>
              <a:solidFill>
                <a:schemeClr val="tx1"/>
              </a:solidFill>
              <a:effectLst/>
              <a:latin typeface="Arial" panose="020B0604020202020204" pitchFamily="34" charset="0"/>
            </a:endParaRPr>
          </a:p>
        </p:txBody>
      </p:sp>
      <p:sp>
        <p:nvSpPr>
          <p:cNvPr id="8" name="テキスト ボックス 7">
            <a:extLst>
              <a:ext uri="{FF2B5EF4-FFF2-40B4-BE49-F238E27FC236}">
                <a16:creationId xmlns:a16="http://schemas.microsoft.com/office/drawing/2014/main" id="{85193B07-FDB1-1EB9-407E-527440D4F187}"/>
              </a:ext>
            </a:extLst>
          </p:cNvPr>
          <p:cNvSpPr txBox="1"/>
          <p:nvPr/>
        </p:nvSpPr>
        <p:spPr>
          <a:xfrm>
            <a:off x="1014213" y="491173"/>
            <a:ext cx="6098146" cy="369332"/>
          </a:xfrm>
          <a:prstGeom prst="rect">
            <a:avLst/>
          </a:prstGeom>
          <a:noFill/>
        </p:spPr>
        <p:txBody>
          <a:bodyPr wrap="square">
            <a:spAutoFit/>
          </a:bodyPr>
          <a:lstStyle/>
          <a:p>
            <a:pPr algn="l"/>
            <a:r>
              <a:rPr lang="en-US" altLang="ja-JP" b="1" i="0" dirty="0" err="1">
                <a:solidFill>
                  <a:srgbClr val="1F2328"/>
                </a:solidFill>
                <a:effectLst/>
                <a:latin typeface="-apple-system"/>
              </a:rPr>
              <a:t>httpd.conf</a:t>
            </a:r>
            <a:r>
              <a:rPr lang="ja-JP" altLang="en-US" b="1" i="0" dirty="0">
                <a:solidFill>
                  <a:srgbClr val="1F2328"/>
                </a:solidFill>
                <a:effectLst/>
                <a:latin typeface="-apple-system"/>
              </a:rPr>
              <a:t>の設定</a:t>
            </a:r>
          </a:p>
        </p:txBody>
      </p:sp>
    </p:spTree>
    <p:extLst>
      <p:ext uri="{BB962C8B-B14F-4D97-AF65-F5344CB8AC3E}">
        <p14:creationId xmlns:p14="http://schemas.microsoft.com/office/powerpoint/2010/main" val="268897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DBE03AF-0E82-C783-502A-7F6E18E3C8E6}"/>
              </a:ext>
            </a:extLst>
          </p:cNvPr>
          <p:cNvSpPr txBox="1"/>
          <p:nvPr/>
        </p:nvSpPr>
        <p:spPr>
          <a:xfrm>
            <a:off x="1014211" y="620263"/>
            <a:ext cx="6098146" cy="369332"/>
          </a:xfrm>
          <a:prstGeom prst="rect">
            <a:avLst/>
          </a:prstGeom>
          <a:noFill/>
        </p:spPr>
        <p:txBody>
          <a:bodyPr wrap="square">
            <a:spAutoFit/>
          </a:bodyPr>
          <a:lstStyle/>
          <a:p>
            <a:pPr algn="l"/>
            <a:r>
              <a:rPr lang="ja-JP" altLang="en-US" b="1" i="0" dirty="0">
                <a:solidFill>
                  <a:srgbClr val="1F2328"/>
                </a:solidFill>
                <a:effectLst/>
                <a:latin typeface="-apple-system"/>
              </a:rPr>
              <a:t>ホスト名の指定</a:t>
            </a:r>
          </a:p>
        </p:txBody>
      </p:sp>
      <p:sp>
        <p:nvSpPr>
          <p:cNvPr id="5" name="テキスト ボックス 4">
            <a:extLst>
              <a:ext uri="{FF2B5EF4-FFF2-40B4-BE49-F238E27FC236}">
                <a16:creationId xmlns:a16="http://schemas.microsoft.com/office/drawing/2014/main" id="{82848D36-8AF0-6C8F-31C6-54BE41B11BAE}"/>
              </a:ext>
            </a:extLst>
          </p:cNvPr>
          <p:cNvSpPr txBox="1"/>
          <p:nvPr/>
        </p:nvSpPr>
        <p:spPr>
          <a:xfrm>
            <a:off x="1014211" y="1447679"/>
            <a:ext cx="10177530" cy="2585323"/>
          </a:xfrm>
          <a:prstGeom prst="rect">
            <a:avLst/>
          </a:prstGeom>
          <a:noFill/>
        </p:spPr>
        <p:txBody>
          <a:bodyPr wrap="square">
            <a:spAutoFit/>
          </a:bodyPr>
          <a:lstStyle/>
          <a:p>
            <a:r>
              <a:rPr lang="en-US" altLang="ja-JP" b="0" i="0" dirty="0">
                <a:solidFill>
                  <a:srgbClr val="1F2328"/>
                </a:solidFill>
                <a:effectLst/>
                <a:latin typeface="-apple-system"/>
              </a:rPr>
              <a:t>Apache</a:t>
            </a:r>
            <a:r>
              <a:rPr lang="ja-JP" altLang="en-US" b="0" i="0" dirty="0">
                <a:solidFill>
                  <a:srgbClr val="1F2328"/>
                </a:solidFill>
                <a:effectLst/>
                <a:latin typeface="-apple-system"/>
              </a:rPr>
              <a:t>サーバが自分自身のホスト名を示す時に使われる名前を下記のように記述します。</a:t>
            </a:r>
            <a:endParaRPr lang="en-US" altLang="ja-JP" b="0" i="0" dirty="0">
              <a:solidFill>
                <a:srgbClr val="1F2328"/>
              </a:solidFill>
              <a:effectLst/>
              <a:latin typeface="-apple-system"/>
            </a:endParaRPr>
          </a:p>
          <a:p>
            <a:endParaRPr lang="en-US" altLang="ja-JP" dirty="0">
              <a:solidFill>
                <a:srgbClr val="1F2328"/>
              </a:solidFill>
              <a:latin typeface="-apple-system"/>
            </a:endParaRPr>
          </a:p>
          <a:p>
            <a:r>
              <a:rPr kumimoji="0" lang="ja-JP" altLang="ja-JP" sz="1800" b="0" i="0" u="none" strike="noStrike" cap="none" normalizeH="0" baseline="0" dirty="0">
                <a:ln>
                  <a:noFill/>
                </a:ln>
                <a:solidFill>
                  <a:srgbClr val="1F2328"/>
                </a:solidFill>
                <a:effectLst/>
                <a:latin typeface="Arial Unicode MS"/>
                <a:ea typeface="ui-monospace"/>
              </a:rPr>
              <a:t># </a:t>
            </a:r>
            <a:endParaRPr kumimoji="0" lang="en-US" altLang="ja-JP" sz="1800" b="0" i="0" u="none" strike="noStrike" cap="none" normalizeH="0" baseline="0" dirty="0">
              <a:ln>
                <a:noFill/>
              </a:ln>
              <a:solidFill>
                <a:srgbClr val="1F2328"/>
              </a:solidFill>
              <a:effectLst/>
              <a:latin typeface="Arial Unicode MS"/>
              <a:ea typeface="ui-monospace"/>
            </a:endParaRPr>
          </a:p>
          <a:p>
            <a:r>
              <a:rPr kumimoji="0" lang="ja-JP" altLang="ja-JP" sz="1800" b="0" i="0" u="none" strike="noStrike" cap="none" normalizeH="0" baseline="0" dirty="0">
                <a:ln>
                  <a:noFill/>
                </a:ln>
                <a:solidFill>
                  <a:srgbClr val="1F2328"/>
                </a:solidFill>
                <a:effectLst/>
                <a:latin typeface="Arial Unicode MS"/>
                <a:ea typeface="ui-monospace"/>
              </a:rPr>
              <a:t># ServerName gives the name and port that the server uses to identify itself. </a:t>
            </a:r>
            <a:endParaRPr kumimoji="0" lang="en-US" altLang="ja-JP" sz="1800" b="0" i="0" u="none" strike="noStrike" cap="none" normalizeH="0" baseline="0" dirty="0">
              <a:ln>
                <a:noFill/>
              </a:ln>
              <a:solidFill>
                <a:srgbClr val="1F2328"/>
              </a:solidFill>
              <a:effectLst/>
              <a:latin typeface="Arial Unicode MS"/>
              <a:ea typeface="ui-monospace"/>
            </a:endParaRPr>
          </a:p>
          <a:p>
            <a:r>
              <a:rPr kumimoji="0" lang="ja-JP" altLang="ja-JP" sz="1800" b="0" i="0" u="none" strike="noStrike" cap="none" normalizeH="0" baseline="0" dirty="0">
                <a:ln>
                  <a:noFill/>
                </a:ln>
                <a:solidFill>
                  <a:srgbClr val="1F2328"/>
                </a:solidFill>
                <a:effectLst/>
                <a:latin typeface="Arial Unicode MS"/>
                <a:ea typeface="ui-monospace"/>
              </a:rPr>
              <a:t># This can often be determined automatically, but we recommend you specify </a:t>
            </a:r>
            <a:endParaRPr kumimoji="0" lang="en-US" altLang="ja-JP" sz="1800" b="0" i="0" u="none" strike="noStrike" cap="none" normalizeH="0" baseline="0" dirty="0">
              <a:ln>
                <a:noFill/>
              </a:ln>
              <a:solidFill>
                <a:srgbClr val="1F2328"/>
              </a:solidFill>
              <a:effectLst/>
              <a:latin typeface="Arial Unicode MS"/>
              <a:ea typeface="ui-monospace"/>
            </a:endParaRPr>
          </a:p>
          <a:p>
            <a:r>
              <a:rPr kumimoji="0" lang="ja-JP" altLang="ja-JP" sz="1800" b="0" i="0" u="none" strike="noStrike" cap="none" normalizeH="0" baseline="0" dirty="0">
                <a:ln>
                  <a:noFill/>
                </a:ln>
                <a:solidFill>
                  <a:srgbClr val="1F2328"/>
                </a:solidFill>
                <a:effectLst/>
                <a:latin typeface="Arial Unicode MS"/>
                <a:ea typeface="ui-monospace"/>
              </a:rPr>
              <a:t># it explicitly to prevent problems during startup. </a:t>
            </a:r>
            <a:endParaRPr kumimoji="0" lang="en-US" altLang="ja-JP" sz="1800" b="0" i="0" u="none" strike="noStrike" cap="none" normalizeH="0" baseline="0" dirty="0">
              <a:ln>
                <a:noFill/>
              </a:ln>
              <a:solidFill>
                <a:srgbClr val="1F2328"/>
              </a:solidFill>
              <a:effectLst/>
              <a:latin typeface="Arial Unicode MS"/>
              <a:ea typeface="ui-monospace"/>
            </a:endParaRPr>
          </a:p>
          <a:p>
            <a:r>
              <a:rPr kumimoji="0" lang="ja-JP" altLang="ja-JP" sz="1800" b="0" i="0" u="none" strike="noStrike" cap="none" normalizeH="0" baseline="0" dirty="0">
                <a:ln>
                  <a:noFill/>
                </a:ln>
                <a:solidFill>
                  <a:srgbClr val="1F2328"/>
                </a:solidFill>
                <a:effectLst/>
                <a:latin typeface="Arial Unicode MS"/>
                <a:ea typeface="ui-monospace"/>
              </a:rPr>
              <a:t># </a:t>
            </a:r>
            <a:endParaRPr kumimoji="0" lang="en-US" altLang="ja-JP" sz="1800" b="0" i="0" u="none" strike="noStrike" cap="none" normalizeH="0" baseline="0" dirty="0">
              <a:ln>
                <a:noFill/>
              </a:ln>
              <a:solidFill>
                <a:srgbClr val="1F2328"/>
              </a:solidFill>
              <a:effectLst/>
              <a:latin typeface="Arial Unicode MS"/>
              <a:ea typeface="ui-monospace"/>
            </a:endParaRPr>
          </a:p>
          <a:p>
            <a:r>
              <a:rPr kumimoji="0" lang="ja-JP" altLang="ja-JP" sz="1800" b="0" i="0" u="none" strike="noStrike" cap="none" normalizeH="0" baseline="0" dirty="0">
                <a:ln>
                  <a:noFill/>
                </a:ln>
                <a:solidFill>
                  <a:srgbClr val="1F2328"/>
                </a:solidFill>
                <a:effectLst/>
                <a:latin typeface="Arial Unicode MS"/>
                <a:ea typeface="ui-monospace"/>
              </a:rPr>
              <a:t># If your host doesn't have a registered DNS name, enter its IP address here. </a:t>
            </a:r>
            <a:endParaRPr kumimoji="0" lang="en-US" altLang="ja-JP" sz="1800" b="0" i="0" u="none" strike="noStrike" cap="none" normalizeH="0" baseline="0" dirty="0">
              <a:ln>
                <a:noFill/>
              </a:ln>
              <a:solidFill>
                <a:srgbClr val="1F2328"/>
              </a:solidFill>
              <a:effectLst/>
              <a:latin typeface="Arial Unicode MS"/>
              <a:ea typeface="ui-monospace"/>
            </a:endParaRPr>
          </a:p>
          <a:p>
            <a:r>
              <a:rPr kumimoji="0" lang="ja-JP" altLang="ja-JP" sz="1800" b="0" i="0" u="none" strike="noStrike" cap="none" normalizeH="0" baseline="0" dirty="0">
                <a:ln>
                  <a:noFill/>
                </a:ln>
                <a:solidFill>
                  <a:srgbClr val="1F2328"/>
                </a:solidFill>
                <a:effectLst/>
                <a:latin typeface="Arial Unicode MS"/>
                <a:ea typeface="ui-monospace"/>
              </a:rPr>
              <a:t># ServerName IPアドレス:ポート番号</a:t>
            </a:r>
            <a:r>
              <a:rPr kumimoji="0" lang="ja-JP" altLang="ja-JP" sz="1800" b="0" i="0" u="none" strike="noStrike" cap="none" normalizeH="0" baseline="0" dirty="0">
                <a:ln>
                  <a:noFill/>
                </a:ln>
                <a:solidFill>
                  <a:schemeClr val="tx1"/>
                </a:solidFill>
                <a:effectLst/>
              </a:rPr>
              <a:t> </a:t>
            </a:r>
            <a:endParaRPr lang="ja-JP" altLang="en-US" dirty="0"/>
          </a:p>
        </p:txBody>
      </p:sp>
      <p:sp>
        <p:nvSpPr>
          <p:cNvPr id="6" name="Rectangle 1">
            <a:extLst>
              <a:ext uri="{FF2B5EF4-FFF2-40B4-BE49-F238E27FC236}">
                <a16:creationId xmlns:a16="http://schemas.microsoft.com/office/drawing/2014/main" id="{A37692A5-0D6F-1664-CB00-D87FED96E4DE}"/>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1F2328"/>
                </a:solidFill>
                <a:effectLst/>
                <a:latin typeface="Arial Unicode MS"/>
                <a:ea typeface="ui-monospace"/>
              </a:rPr>
              <a:t># # ServerName gives the name and port that the server uses to identify itself. # This can often be determined automatically, but we recommend you specify # it explicitly to prevent problems during startup. # # If your host doesn't have a registered DNS name, enter its IP address here. # ServerName IPアドレス:ポート番号</a:t>
            </a:r>
            <a:r>
              <a:rPr kumimoji="0" lang="ja-JP" altLang="ja-JP" sz="900" b="0" i="0" u="none" strike="noStrike" cap="none" normalizeH="0" baseline="0" dirty="0">
                <a:ln>
                  <a:noFill/>
                </a:ln>
                <a:solidFill>
                  <a:schemeClr val="tx1"/>
                </a:solidFill>
                <a:effectLst/>
              </a:rPr>
              <a:t> </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20203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1F9EC1B-0744-37AA-F31E-AE5C910F0A63}"/>
              </a:ext>
            </a:extLst>
          </p:cNvPr>
          <p:cNvSpPr txBox="1"/>
          <p:nvPr/>
        </p:nvSpPr>
        <p:spPr>
          <a:xfrm>
            <a:off x="1047481" y="197346"/>
            <a:ext cx="10097037" cy="6463308"/>
          </a:xfrm>
          <a:prstGeom prst="rect">
            <a:avLst/>
          </a:prstGeom>
          <a:noFill/>
        </p:spPr>
        <p:txBody>
          <a:bodyPr wrap="square" rtlCol="0">
            <a:spAutoFit/>
          </a:bodyPr>
          <a:lstStyle/>
          <a:p>
            <a:r>
              <a:rPr lang="ja-JP" altLang="en-US" dirty="0"/>
              <a:t>他の</a:t>
            </a:r>
            <a:r>
              <a:rPr lang="en-US" altLang="ja-JP" dirty="0"/>
              <a:t>PC</a:t>
            </a:r>
            <a:r>
              <a:rPr lang="ja-JP" altLang="en-US" dirty="0"/>
              <a:t>から</a:t>
            </a:r>
            <a:r>
              <a:rPr lang="en-US" altLang="ja-JP" dirty="0"/>
              <a:t>web</a:t>
            </a:r>
            <a:r>
              <a:rPr lang="ja-JP" altLang="en-US" dirty="0"/>
              <a:t>をアクセスするには、</a:t>
            </a:r>
            <a:r>
              <a:rPr lang="en-US" altLang="ja-JP" dirty="0"/>
              <a:t>IP</a:t>
            </a:r>
            <a:r>
              <a:rPr lang="ja-JP" altLang="en-US" dirty="0"/>
              <a:t>アドレスをブラウザーに入力する。</a:t>
            </a:r>
            <a:endParaRPr lang="en-US" altLang="ja-JP" dirty="0"/>
          </a:p>
          <a:p>
            <a:endParaRPr kumimoji="1" lang="en-US" altLang="ja-JP" dirty="0"/>
          </a:p>
          <a:p>
            <a:r>
              <a:rPr lang="en-US" altLang="ja-JP" dirty="0">
                <a:hlinkClick r:id="rId2"/>
              </a:rPr>
              <a:t>http://192.168.10.109</a:t>
            </a:r>
            <a:endParaRPr lang="en-US" altLang="ja-JP" dirty="0"/>
          </a:p>
          <a:p>
            <a:endParaRPr lang="en-US" altLang="ja-JP" dirty="0"/>
          </a:p>
          <a:p>
            <a:r>
              <a:rPr lang="ja-JP" altLang="en-US" dirty="0"/>
              <a:t>演習　バーチャルホスト設定</a:t>
            </a:r>
            <a:endParaRPr lang="en-US" altLang="ja-JP" dirty="0"/>
          </a:p>
          <a:p>
            <a:r>
              <a:rPr lang="ja-JP" altLang="en-US" dirty="0"/>
              <a:t>ドメイン名も作成する</a:t>
            </a:r>
            <a:endParaRPr lang="en-US" altLang="ja-JP" dirty="0"/>
          </a:p>
          <a:p>
            <a:r>
              <a:rPr lang="en-US" altLang="ja-JP" b="1" i="0" dirty="0">
                <a:solidFill>
                  <a:srgbClr val="1F2328"/>
                </a:solidFill>
                <a:effectLst/>
                <a:latin typeface="-apple-system"/>
              </a:rPr>
              <a:t>httpd-</a:t>
            </a:r>
            <a:r>
              <a:rPr lang="en-US" altLang="ja-JP" b="1" i="0" dirty="0" err="1">
                <a:solidFill>
                  <a:srgbClr val="1F2328"/>
                </a:solidFill>
                <a:effectLst/>
                <a:latin typeface="-apple-system"/>
              </a:rPr>
              <a:t>vhosts.conf</a:t>
            </a:r>
            <a:r>
              <a:rPr lang="ja-JP" altLang="en-US" b="1" i="0" dirty="0">
                <a:solidFill>
                  <a:srgbClr val="1F2328"/>
                </a:solidFill>
                <a:effectLst/>
                <a:latin typeface="-apple-system"/>
              </a:rPr>
              <a:t>の設定</a:t>
            </a:r>
            <a:endParaRPr lang="en-US" altLang="ja-JP" b="1" i="0" dirty="0">
              <a:solidFill>
                <a:srgbClr val="1F2328"/>
              </a:solidFill>
              <a:effectLst/>
              <a:latin typeface="-apple-system"/>
            </a:endParaRPr>
          </a:p>
          <a:p>
            <a:r>
              <a:rPr lang="ja-JP" altLang="en-US" b="0" i="0" dirty="0">
                <a:solidFill>
                  <a:srgbClr val="1F2328"/>
                </a:solidFill>
                <a:effectLst/>
                <a:latin typeface="-apple-system"/>
              </a:rPr>
              <a:t>先のアクセスの</a:t>
            </a:r>
            <a:r>
              <a:rPr lang="en-US" altLang="ja-JP" b="0" i="0" dirty="0">
                <a:solidFill>
                  <a:srgbClr val="1F2328"/>
                </a:solidFill>
                <a:effectLst/>
                <a:latin typeface="-apple-system"/>
              </a:rPr>
              <a:t>IP</a:t>
            </a:r>
            <a:r>
              <a:rPr lang="ja-JP" altLang="en-US" b="0" i="0" dirty="0">
                <a:solidFill>
                  <a:srgbClr val="1F2328"/>
                </a:solidFill>
                <a:effectLst/>
                <a:latin typeface="-apple-system"/>
              </a:rPr>
              <a:t>アドレスに対して、名前ベースの仮想ホストを設定していることを表すために、</a:t>
            </a:r>
            <a:r>
              <a:rPr lang="en-US" altLang="ja-JP" b="0" i="0" dirty="0" err="1">
                <a:solidFill>
                  <a:srgbClr val="1F2328"/>
                </a:solidFill>
                <a:effectLst/>
                <a:latin typeface="-apple-system"/>
              </a:rPr>
              <a:t>NameVirtualHost</a:t>
            </a:r>
            <a:r>
              <a:rPr lang="ja-JP" altLang="en-US" b="0" i="0" dirty="0">
                <a:solidFill>
                  <a:srgbClr val="1F2328"/>
                </a:solidFill>
                <a:effectLst/>
                <a:latin typeface="-apple-system"/>
              </a:rPr>
              <a:t>を下記のように設定します。</a:t>
            </a:r>
            <a:endParaRPr lang="ja-JP" altLang="en-US" b="1" i="0" dirty="0">
              <a:solidFill>
                <a:srgbClr val="1F2328"/>
              </a:solidFill>
              <a:effectLst/>
              <a:latin typeface="-apple-system"/>
            </a:endParaRPr>
          </a:p>
          <a:p>
            <a:r>
              <a:rPr lang="ja-JP" altLang="en-US" b="1" dirty="0">
                <a:solidFill>
                  <a:srgbClr val="1F2328"/>
                </a:solidFill>
                <a:latin typeface="-apple-system"/>
              </a:rPr>
              <a:t>名</a:t>
            </a:r>
            <a:r>
              <a:rPr lang="ja-JP" altLang="en-US" b="1" i="0" dirty="0">
                <a:solidFill>
                  <a:srgbClr val="1F2328"/>
                </a:solidFill>
                <a:effectLst/>
                <a:latin typeface="-apple-system"/>
              </a:rPr>
              <a:t>前ベースの仮想ホストの設定</a:t>
            </a:r>
            <a:endParaRPr lang="en-US" altLang="ja-JP" dirty="0"/>
          </a:p>
          <a:p>
            <a:r>
              <a:rPr kumimoji="0" lang="ja-JP" altLang="ja-JP" sz="1800" b="0" i="0" u="none" strike="noStrike" cap="none" normalizeH="0" baseline="0" dirty="0">
                <a:ln>
                  <a:noFill/>
                </a:ln>
                <a:solidFill>
                  <a:srgbClr val="1F2328"/>
                </a:solidFill>
                <a:effectLst/>
                <a:latin typeface="Arial Unicode MS"/>
                <a:ea typeface="ui-monospace"/>
              </a:rPr>
              <a:t>#</a:t>
            </a:r>
            <a:endParaRPr kumimoji="0" lang="en-US" altLang="ja-JP" sz="1800" b="0" i="0" u="none" strike="noStrike" cap="none" normalizeH="0" baseline="0" dirty="0">
              <a:ln>
                <a:noFill/>
              </a:ln>
              <a:solidFill>
                <a:srgbClr val="1F2328"/>
              </a:solidFill>
              <a:effectLst/>
              <a:latin typeface="Arial Unicode MS"/>
              <a:ea typeface="ui-monospace"/>
            </a:endParaRPr>
          </a:p>
          <a:p>
            <a:r>
              <a:rPr kumimoji="0" lang="ja-JP" altLang="ja-JP" sz="1800" b="0" i="0" u="none" strike="noStrike" cap="none" normalizeH="0" baseline="0" dirty="0">
                <a:ln>
                  <a:noFill/>
                </a:ln>
                <a:solidFill>
                  <a:srgbClr val="1F2328"/>
                </a:solidFill>
                <a:effectLst/>
                <a:latin typeface="Arial Unicode MS"/>
                <a:ea typeface="ui-monospace"/>
              </a:rPr>
              <a:t># Use name-based virtual hosting. </a:t>
            </a:r>
            <a:endParaRPr kumimoji="0" lang="en-US" altLang="ja-JP" sz="1800" b="0" i="0" u="none" strike="noStrike" cap="none" normalizeH="0" baseline="0" dirty="0">
              <a:ln>
                <a:noFill/>
              </a:ln>
              <a:solidFill>
                <a:srgbClr val="1F2328"/>
              </a:solidFill>
              <a:effectLst/>
              <a:latin typeface="Arial Unicode MS"/>
              <a:ea typeface="ui-monospace"/>
            </a:endParaRPr>
          </a:p>
          <a:p>
            <a:r>
              <a:rPr kumimoji="0" lang="ja-JP" altLang="ja-JP" sz="1800" b="0" i="0" u="none" strike="noStrike" cap="none" normalizeH="0" baseline="0" dirty="0">
                <a:ln>
                  <a:noFill/>
                </a:ln>
                <a:solidFill>
                  <a:srgbClr val="1F2328"/>
                </a:solidFill>
                <a:effectLst/>
                <a:latin typeface="Arial Unicode MS"/>
                <a:ea typeface="ui-monospace"/>
              </a:rPr>
              <a:t># NameVirtualHost *:80 </a:t>
            </a:r>
            <a:endParaRPr kumimoji="0" lang="en-US" altLang="ja-JP" sz="1800" b="0" i="0" u="none" strike="noStrike" cap="none" normalizeH="0" baseline="0" dirty="0">
              <a:ln>
                <a:noFill/>
              </a:ln>
              <a:solidFill>
                <a:srgbClr val="1F2328"/>
              </a:solidFill>
              <a:effectLst/>
              <a:latin typeface="Arial Unicode MS"/>
              <a:ea typeface="ui-monospace"/>
            </a:endParaRPr>
          </a:p>
          <a:p>
            <a:r>
              <a:rPr kumimoji="0" lang="ja-JP" altLang="ja-JP" sz="1800" b="0" i="0" u="none" strike="noStrike" cap="none" normalizeH="0" baseline="0" dirty="0">
                <a:ln>
                  <a:noFill/>
                </a:ln>
                <a:solidFill>
                  <a:srgbClr val="1F2328"/>
                </a:solidFill>
                <a:effectLst/>
                <a:latin typeface="Arial Unicode MS"/>
                <a:ea typeface="ui-monospace"/>
              </a:rPr>
              <a:t>NameVirtualHost *:ポート番号</a:t>
            </a:r>
            <a:r>
              <a:rPr kumimoji="0" lang="ja-JP" altLang="ja-JP" sz="1800" b="0" i="0" u="none" strike="noStrike" cap="none" normalizeH="0" baseline="0" dirty="0">
                <a:ln>
                  <a:noFill/>
                </a:ln>
                <a:solidFill>
                  <a:schemeClr val="tx1"/>
                </a:solidFill>
                <a:effectLst/>
              </a:rPr>
              <a:t> </a:t>
            </a:r>
            <a:endParaRPr kumimoji="0" lang="ja-JP" altLang="ja-JP" sz="4400" b="0" i="0" u="none" strike="noStrike" cap="none" normalizeH="0" baseline="0" dirty="0">
              <a:ln>
                <a:noFill/>
              </a:ln>
              <a:solidFill>
                <a:schemeClr val="tx1"/>
              </a:solidFill>
              <a:effectLst/>
              <a:latin typeface="Arial" panose="020B0604020202020204" pitchFamily="34" charset="0"/>
            </a:endParaRPr>
          </a:p>
          <a:p>
            <a:endParaRPr lang="en-US" altLang="ja-JP" dirty="0"/>
          </a:p>
          <a:p>
            <a:r>
              <a:rPr lang="en-US" altLang="ja-JP" b="1" i="0" dirty="0" err="1">
                <a:solidFill>
                  <a:srgbClr val="1F2328"/>
                </a:solidFill>
                <a:effectLst/>
                <a:latin typeface="-apple-system"/>
              </a:rPr>
              <a:t>ServerName</a:t>
            </a:r>
            <a:r>
              <a:rPr lang="ja-JP" altLang="en-US" b="1" i="0" dirty="0">
                <a:solidFill>
                  <a:srgbClr val="1F2328"/>
                </a:solidFill>
                <a:effectLst/>
                <a:latin typeface="-apple-system"/>
              </a:rPr>
              <a:t>毎の個別の設定</a:t>
            </a:r>
            <a:endParaRPr lang="en-US" altLang="ja-JP" dirty="0"/>
          </a:p>
          <a:p>
            <a:r>
              <a:rPr kumimoji="0" lang="ja-JP" altLang="ja-JP" sz="1800" b="0" i="0" u="none" strike="noStrike" cap="none" normalizeH="0" baseline="0" dirty="0">
                <a:ln>
                  <a:noFill/>
                </a:ln>
                <a:solidFill>
                  <a:srgbClr val="1F2328"/>
                </a:solidFill>
                <a:effectLst/>
                <a:latin typeface="Arial Unicode MS"/>
                <a:ea typeface="ui-monospace"/>
              </a:rPr>
              <a:t>&lt;VirtualHost *:ポート番号&gt; </a:t>
            </a:r>
            <a:endParaRPr kumimoji="0" lang="en-US" altLang="ja-JP" sz="1800" b="0" i="0" u="none" strike="noStrike" cap="none" normalizeH="0" baseline="0" dirty="0">
              <a:ln>
                <a:noFill/>
              </a:ln>
              <a:solidFill>
                <a:srgbClr val="1F2328"/>
              </a:solidFill>
              <a:effectLst/>
              <a:latin typeface="Arial Unicode MS"/>
              <a:ea typeface="ui-monospace"/>
            </a:endParaRPr>
          </a:p>
          <a:p>
            <a:r>
              <a:rPr kumimoji="0" lang="ja-JP" altLang="ja-JP" sz="1800" b="0" i="0" u="none" strike="noStrike" cap="none" normalizeH="0" baseline="0" dirty="0">
                <a:ln>
                  <a:noFill/>
                </a:ln>
                <a:solidFill>
                  <a:srgbClr val="1F2328"/>
                </a:solidFill>
                <a:effectLst/>
                <a:latin typeface="Arial Unicode MS"/>
                <a:ea typeface="ui-monospace"/>
              </a:rPr>
              <a:t>DocumentRoot C:/xampp/htdocs</a:t>
            </a:r>
            <a:r>
              <a:rPr kumimoji="0" lang="ja-JP" altLang="ja-JP" sz="1800" b="0" i="0" u="none" strike="noStrike" cap="none" normalizeH="0" baseline="0" dirty="0">
                <a:ln>
                  <a:noFill/>
                </a:ln>
                <a:solidFill>
                  <a:srgbClr val="FF0000"/>
                </a:solidFill>
                <a:effectLst/>
                <a:latin typeface="Arial Unicode MS"/>
                <a:ea typeface="ui-monospace"/>
              </a:rPr>
              <a:t>/</a:t>
            </a:r>
            <a:r>
              <a:rPr kumimoji="0" lang="en-US" altLang="ja-JP" sz="1800" b="0" i="0" u="none" strike="noStrike" cap="none" normalizeH="0" baseline="0" dirty="0" err="1">
                <a:ln>
                  <a:noFill/>
                </a:ln>
                <a:solidFill>
                  <a:srgbClr val="FF0000"/>
                </a:solidFill>
                <a:effectLst/>
                <a:latin typeface="Arial Unicode MS"/>
                <a:ea typeface="ui-monospace"/>
              </a:rPr>
              <a:t>myhome</a:t>
            </a:r>
            <a:endParaRPr kumimoji="0" lang="en-US" altLang="ja-JP" sz="1800" b="0" i="0" u="none" strike="noStrike" cap="none" normalizeH="0" baseline="0" dirty="0">
              <a:ln>
                <a:noFill/>
              </a:ln>
              <a:solidFill>
                <a:srgbClr val="FF0000"/>
              </a:solidFill>
              <a:effectLst/>
              <a:latin typeface="Arial Unicode MS"/>
              <a:ea typeface="ui-monospace"/>
            </a:endParaRPr>
          </a:p>
          <a:p>
            <a:r>
              <a:rPr kumimoji="0" lang="ja-JP" altLang="ja-JP" sz="1800" b="0" i="0" u="none" strike="noStrike" cap="none" normalizeH="0" baseline="0" dirty="0">
                <a:ln>
                  <a:noFill/>
                </a:ln>
                <a:solidFill>
                  <a:srgbClr val="1F2328"/>
                </a:solidFill>
                <a:effectLst/>
                <a:latin typeface="Arial Unicode MS"/>
                <a:ea typeface="ui-monospace"/>
              </a:rPr>
              <a:t>ServerName </a:t>
            </a:r>
            <a:r>
              <a:rPr kumimoji="0" lang="en-US" altLang="ja-JP" sz="1800" b="0" i="0" u="none" strike="noStrike" cap="none" normalizeH="0" baseline="0" dirty="0">
                <a:ln>
                  <a:noFill/>
                </a:ln>
                <a:solidFill>
                  <a:srgbClr val="FF0000"/>
                </a:solidFill>
                <a:effectLst/>
                <a:latin typeface="Arial Unicode MS"/>
                <a:ea typeface="ui-monospace"/>
              </a:rPr>
              <a:t>okomari.jp</a:t>
            </a:r>
            <a:r>
              <a:rPr kumimoji="0" lang="ja-JP" altLang="ja-JP" sz="1800" b="0" i="0" u="none" strike="noStrike" cap="none" normalizeH="0" baseline="0" dirty="0">
                <a:ln>
                  <a:noFill/>
                </a:ln>
                <a:solidFill>
                  <a:srgbClr val="FF0000"/>
                </a:solidFill>
                <a:effectLst/>
                <a:latin typeface="Arial Unicode MS"/>
                <a:ea typeface="ui-monospace"/>
              </a:rPr>
              <a:t> </a:t>
            </a:r>
            <a:endParaRPr kumimoji="0" lang="en-US" altLang="ja-JP" sz="1800" b="0" i="0" u="none" strike="noStrike" cap="none" normalizeH="0" baseline="0" dirty="0">
              <a:ln>
                <a:noFill/>
              </a:ln>
              <a:solidFill>
                <a:srgbClr val="FF0000"/>
              </a:solidFill>
              <a:effectLst/>
              <a:latin typeface="Arial Unicode MS"/>
              <a:ea typeface="ui-monospace"/>
            </a:endParaRPr>
          </a:p>
          <a:p>
            <a:r>
              <a:rPr kumimoji="0" lang="ja-JP" altLang="ja-JP" sz="1800" b="0" i="0" u="none" strike="noStrike" cap="none" normalizeH="0" baseline="0" dirty="0">
                <a:ln>
                  <a:noFill/>
                </a:ln>
                <a:solidFill>
                  <a:srgbClr val="1F2328"/>
                </a:solidFill>
                <a:effectLst/>
                <a:latin typeface="Arial Unicode MS"/>
                <a:ea typeface="ui-monospace"/>
              </a:rPr>
              <a:t>&lt;/VirtualHost&gt; &lt;Directory "C:/xampp/htdocs/</a:t>
            </a:r>
            <a:r>
              <a:rPr kumimoji="0" lang="en-US" altLang="ja-JP" sz="1800" b="0" i="0" u="none" strike="noStrike" cap="none" normalizeH="0" baseline="0" dirty="0" err="1">
                <a:ln>
                  <a:noFill/>
                </a:ln>
                <a:solidFill>
                  <a:srgbClr val="FF0000"/>
                </a:solidFill>
                <a:effectLst/>
                <a:latin typeface="Arial Unicode MS"/>
                <a:ea typeface="ui-monospace"/>
              </a:rPr>
              <a:t>myhome</a:t>
            </a:r>
            <a:r>
              <a:rPr kumimoji="0" lang="ja-JP" altLang="ja-JP" sz="1800" b="0" i="0" u="none" strike="noStrike" cap="none" normalizeH="0" baseline="0" dirty="0">
                <a:ln>
                  <a:noFill/>
                </a:ln>
                <a:solidFill>
                  <a:srgbClr val="1F2328"/>
                </a:solidFill>
                <a:effectLst/>
                <a:latin typeface="Arial Unicode MS"/>
                <a:ea typeface="ui-monospace"/>
              </a:rPr>
              <a:t>&gt; </a:t>
            </a:r>
            <a:endParaRPr kumimoji="0" lang="en-US" altLang="ja-JP" sz="1800" b="0" i="0" u="none" strike="noStrike" cap="none" normalizeH="0" baseline="0" dirty="0">
              <a:ln>
                <a:noFill/>
              </a:ln>
              <a:solidFill>
                <a:srgbClr val="1F2328"/>
              </a:solidFill>
              <a:effectLst/>
              <a:latin typeface="Arial Unicode MS"/>
              <a:ea typeface="ui-monospace"/>
            </a:endParaRPr>
          </a:p>
          <a:p>
            <a:r>
              <a:rPr kumimoji="0" lang="ja-JP" altLang="ja-JP" sz="1800" b="0" i="0" u="none" strike="noStrike" cap="none" normalizeH="0" baseline="0" dirty="0">
                <a:ln>
                  <a:noFill/>
                </a:ln>
                <a:solidFill>
                  <a:srgbClr val="1F2328"/>
                </a:solidFill>
                <a:effectLst/>
                <a:latin typeface="Arial Unicode MS"/>
                <a:ea typeface="ui-monospace"/>
              </a:rPr>
              <a:t>order deny,allow </a:t>
            </a:r>
            <a:endParaRPr kumimoji="0" lang="en-US" altLang="ja-JP" sz="1800" b="0" i="0" u="none" strike="noStrike" cap="none" normalizeH="0" baseline="0" dirty="0">
              <a:ln>
                <a:noFill/>
              </a:ln>
              <a:solidFill>
                <a:srgbClr val="1F2328"/>
              </a:solidFill>
              <a:effectLst/>
              <a:latin typeface="Arial Unicode MS"/>
              <a:ea typeface="ui-monospace"/>
            </a:endParaRPr>
          </a:p>
          <a:p>
            <a:r>
              <a:rPr kumimoji="0" lang="ja-JP" altLang="ja-JP" sz="1800" b="0" i="0" u="none" strike="noStrike" cap="none" normalizeH="0" baseline="0" dirty="0">
                <a:ln>
                  <a:noFill/>
                </a:ln>
                <a:solidFill>
                  <a:srgbClr val="1F2328"/>
                </a:solidFill>
                <a:effectLst/>
                <a:latin typeface="Arial Unicode MS"/>
                <a:ea typeface="ui-monospace"/>
              </a:rPr>
              <a:t>allow from ALL </a:t>
            </a:r>
            <a:endParaRPr kumimoji="0" lang="en-US" altLang="ja-JP" sz="1800" b="0" i="0" u="none" strike="noStrike" cap="none" normalizeH="0" baseline="0" dirty="0">
              <a:ln>
                <a:noFill/>
              </a:ln>
              <a:solidFill>
                <a:srgbClr val="1F2328"/>
              </a:solidFill>
              <a:effectLst/>
              <a:latin typeface="Arial Unicode MS"/>
              <a:ea typeface="ui-monospace"/>
            </a:endParaRPr>
          </a:p>
          <a:p>
            <a:r>
              <a:rPr kumimoji="0" lang="ja-JP" altLang="ja-JP" sz="1800" b="0" i="0" u="none" strike="noStrike" cap="none" normalizeH="0" baseline="0" dirty="0">
                <a:ln>
                  <a:noFill/>
                </a:ln>
                <a:solidFill>
                  <a:srgbClr val="1F2328"/>
                </a:solidFill>
                <a:effectLst/>
                <a:latin typeface="Arial Unicode MS"/>
                <a:ea typeface="ui-monospace"/>
              </a:rPr>
              <a:t>&lt;/Directory&gt;</a:t>
            </a:r>
            <a:r>
              <a:rPr kumimoji="0" lang="ja-JP" altLang="ja-JP" sz="1800" b="0" i="0" u="none" strike="noStrike" cap="none" normalizeH="0" baseline="0" dirty="0">
                <a:ln>
                  <a:noFill/>
                </a:ln>
                <a:solidFill>
                  <a:schemeClr val="tx1"/>
                </a:solidFill>
                <a:effectLst/>
              </a:rPr>
              <a:t> </a:t>
            </a:r>
            <a:endParaRPr kumimoji="1" lang="ja-JP" altLang="en-US" dirty="0"/>
          </a:p>
        </p:txBody>
      </p:sp>
    </p:spTree>
    <p:extLst>
      <p:ext uri="{BB962C8B-B14F-4D97-AF65-F5344CB8AC3E}">
        <p14:creationId xmlns:p14="http://schemas.microsoft.com/office/powerpoint/2010/main" val="236371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7981147-603B-57A3-182D-A521F8AAAFED}"/>
              </a:ext>
            </a:extLst>
          </p:cNvPr>
          <p:cNvSpPr txBox="1"/>
          <p:nvPr/>
        </p:nvSpPr>
        <p:spPr>
          <a:xfrm>
            <a:off x="975573" y="265888"/>
            <a:ext cx="6098146" cy="369332"/>
          </a:xfrm>
          <a:prstGeom prst="rect">
            <a:avLst/>
          </a:prstGeom>
          <a:noFill/>
        </p:spPr>
        <p:txBody>
          <a:bodyPr wrap="square">
            <a:spAutoFit/>
          </a:bodyPr>
          <a:lstStyle/>
          <a:p>
            <a:pPr algn="l"/>
            <a:r>
              <a:rPr lang="en-US" altLang="ja-JP" b="1" i="0" dirty="0">
                <a:solidFill>
                  <a:srgbClr val="1F2328"/>
                </a:solidFill>
                <a:effectLst/>
                <a:latin typeface="-apple-system"/>
              </a:rPr>
              <a:t>IP</a:t>
            </a:r>
            <a:r>
              <a:rPr lang="ja-JP" altLang="en-US" b="1" i="0" dirty="0">
                <a:solidFill>
                  <a:srgbClr val="1F2328"/>
                </a:solidFill>
                <a:effectLst/>
                <a:latin typeface="-apple-system"/>
              </a:rPr>
              <a:t>アドレスに対するホスト名定義</a:t>
            </a:r>
          </a:p>
        </p:txBody>
      </p:sp>
      <p:sp>
        <p:nvSpPr>
          <p:cNvPr id="6" name="テキスト ボックス 5">
            <a:extLst>
              <a:ext uri="{FF2B5EF4-FFF2-40B4-BE49-F238E27FC236}">
                <a16:creationId xmlns:a16="http://schemas.microsoft.com/office/drawing/2014/main" id="{0A8D71BE-725F-24A4-1F30-72DE7177DAC0}"/>
              </a:ext>
            </a:extLst>
          </p:cNvPr>
          <p:cNvSpPr txBox="1"/>
          <p:nvPr/>
        </p:nvSpPr>
        <p:spPr>
          <a:xfrm>
            <a:off x="975573" y="646957"/>
            <a:ext cx="10654049" cy="1477328"/>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 localhost name resolution is handled within DNS itself.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 127.0.0.1 localhost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 </a:t>
            </a:r>
            <a:r>
              <a:rPr kumimoji="0" lang="en-US" altLang="ja-JP" sz="1800" b="0" i="0" u="none" strike="noStrike" cap="none" normalizeH="0" baseline="0" dirty="0">
                <a:ln>
                  <a:noFill/>
                </a:ln>
                <a:solidFill>
                  <a:srgbClr val="1F2328"/>
                </a:solidFill>
                <a:effectLst/>
                <a:latin typeface="Arial Unicode MS"/>
                <a:ea typeface="ui-monospace"/>
              </a:rPr>
              <a:t>		</a:t>
            </a:r>
            <a:r>
              <a:rPr kumimoji="0" lang="ja-JP" altLang="ja-JP" sz="1800" b="0" i="0" u="none" strike="noStrike" cap="none" normalizeH="0" baseline="0" dirty="0">
                <a:ln>
                  <a:noFill/>
                </a:ln>
                <a:solidFill>
                  <a:srgbClr val="1F2328"/>
                </a:solidFill>
                <a:effectLst/>
                <a:latin typeface="Arial Unicode MS"/>
                <a:ea typeface="ui-monospace"/>
              </a:rPr>
              <a:t>::1 localhost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127.0.0.1 </a:t>
            </a:r>
            <a:r>
              <a:rPr kumimoji="0" lang="en-US" altLang="ja-JP" sz="1800" b="0" i="0" u="none" strike="noStrike" cap="none" normalizeH="0" baseline="0" dirty="0">
                <a:ln>
                  <a:noFill/>
                </a:ln>
                <a:solidFill>
                  <a:srgbClr val="1F2328"/>
                </a:solidFill>
                <a:effectLst/>
                <a:latin typeface="Arial Unicode MS"/>
                <a:ea typeface="ui-monospace"/>
              </a:rPr>
              <a:t>	</a:t>
            </a:r>
            <a:r>
              <a:rPr kumimoji="0" lang="ja-JP" altLang="ja-JP" sz="1800" b="0" i="0" u="none" strike="noStrike" cap="none" normalizeH="0" baseline="0" dirty="0">
                <a:ln>
                  <a:noFill/>
                </a:ln>
                <a:solidFill>
                  <a:srgbClr val="1F2328"/>
                </a:solidFill>
                <a:effectLst/>
                <a:latin typeface="Arial Unicode MS"/>
                <a:ea typeface="ui-monospace"/>
              </a:rPr>
              <a:t>localhost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Pアドレス </a:t>
            </a:r>
            <a:r>
              <a:rPr kumimoji="0" lang="en-US" altLang="ja-JP" sz="1800" b="0" i="0" u="none" strike="noStrike" cap="none" normalizeH="0" baseline="0" dirty="0">
                <a:ln>
                  <a:noFill/>
                </a:ln>
                <a:solidFill>
                  <a:srgbClr val="1F2328"/>
                </a:solidFill>
                <a:effectLst/>
                <a:latin typeface="Arial Unicode MS"/>
                <a:ea typeface="ui-monospace"/>
              </a:rPr>
              <a:t>	</a:t>
            </a:r>
            <a:r>
              <a:rPr kumimoji="0" lang="ja-JP" altLang="ja-JP" sz="1800" b="0" i="0" u="none" strike="noStrike" cap="none" normalizeH="0" baseline="0" dirty="0">
                <a:ln>
                  <a:noFill/>
                </a:ln>
                <a:solidFill>
                  <a:srgbClr val="1F2328"/>
                </a:solidFill>
                <a:effectLst/>
                <a:latin typeface="Arial Unicode MS"/>
                <a:ea typeface="ui-monospace"/>
              </a:rPr>
              <a:t>サーバ名</a:t>
            </a:r>
            <a:r>
              <a:rPr kumimoji="0" lang="ja-JP" altLang="ja-JP" sz="1800" b="0" i="0" u="none" strike="noStrike" cap="none" normalizeH="0" baseline="0" dirty="0">
                <a:ln>
                  <a:noFill/>
                </a:ln>
                <a:solidFill>
                  <a:schemeClr val="tx1"/>
                </a:solidFill>
                <a:effectLst/>
              </a:rPr>
              <a:t> </a:t>
            </a:r>
            <a:endParaRPr kumimoji="0" lang="ja-JP" altLang="ja-JP" sz="4400" b="0" i="0" u="none" strike="noStrike" cap="none" normalizeH="0" baseline="0" dirty="0">
              <a:ln>
                <a:noFill/>
              </a:ln>
              <a:solidFill>
                <a:schemeClr val="tx1"/>
              </a:solidFill>
              <a:effectLst/>
              <a:latin typeface="Arial" panose="020B0604020202020204" pitchFamily="34" charset="0"/>
            </a:endParaRPr>
          </a:p>
        </p:txBody>
      </p:sp>
      <p:sp>
        <p:nvSpPr>
          <p:cNvPr id="9" name="テキスト ボックス 8">
            <a:extLst>
              <a:ext uri="{FF2B5EF4-FFF2-40B4-BE49-F238E27FC236}">
                <a16:creationId xmlns:a16="http://schemas.microsoft.com/office/drawing/2014/main" id="{3727C021-FD3C-63E7-5245-00E19C8235CC}"/>
              </a:ext>
            </a:extLst>
          </p:cNvPr>
          <p:cNvSpPr txBox="1"/>
          <p:nvPr/>
        </p:nvSpPr>
        <p:spPr>
          <a:xfrm>
            <a:off x="975573" y="2251602"/>
            <a:ext cx="10164651" cy="369332"/>
          </a:xfrm>
          <a:prstGeom prst="rect">
            <a:avLst/>
          </a:prstGeom>
          <a:noFill/>
        </p:spPr>
        <p:txBody>
          <a:bodyPr wrap="square">
            <a:spAutoFit/>
          </a:bodyPr>
          <a:lstStyle/>
          <a:p>
            <a:r>
              <a:rPr lang="en-US" altLang="ja-JP" b="0" i="0" dirty="0">
                <a:solidFill>
                  <a:srgbClr val="1F2328"/>
                </a:solidFill>
                <a:effectLst/>
                <a:latin typeface="-apple-system"/>
              </a:rPr>
              <a:t>hosts</a:t>
            </a:r>
            <a:r>
              <a:rPr lang="ja-JP" altLang="en-US" b="0" i="0" dirty="0">
                <a:solidFill>
                  <a:srgbClr val="1F2328"/>
                </a:solidFill>
                <a:effectLst/>
                <a:latin typeface="-apple-system"/>
              </a:rPr>
              <a:t>ファイルは、</a:t>
            </a:r>
            <a:r>
              <a:rPr lang="nb-NO" altLang="ja-JP" b="0" i="0" dirty="0">
                <a:solidFill>
                  <a:srgbClr val="1F2328"/>
                </a:solidFill>
                <a:effectLst/>
                <a:latin typeface="ui-monospace"/>
              </a:rPr>
              <a:t>C:\Windows\System32\drivers\etc</a:t>
            </a:r>
            <a:r>
              <a:rPr lang="ja-JP" altLang="en-US" b="0" i="0" dirty="0">
                <a:solidFill>
                  <a:srgbClr val="1F2328"/>
                </a:solidFill>
                <a:effectLst/>
                <a:latin typeface="ui-monospace"/>
              </a:rPr>
              <a:t>　</a:t>
            </a:r>
            <a:r>
              <a:rPr lang="ja-JP" altLang="en-US" b="0" i="0" dirty="0">
                <a:solidFill>
                  <a:srgbClr val="1F2328"/>
                </a:solidFill>
                <a:effectLst/>
                <a:latin typeface="-apple-system"/>
              </a:rPr>
              <a:t>すぐ下に存在します。</a:t>
            </a:r>
            <a:endParaRPr lang="ja-JP" altLang="en-US" dirty="0"/>
          </a:p>
        </p:txBody>
      </p:sp>
    </p:spTree>
    <p:extLst>
      <p:ext uri="{BB962C8B-B14F-4D97-AF65-F5344CB8AC3E}">
        <p14:creationId xmlns:p14="http://schemas.microsoft.com/office/powerpoint/2010/main" val="2001406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1422F933-27F3-9D6B-C149-CD8E928C0B07}"/>
              </a:ext>
            </a:extLst>
          </p:cNvPr>
          <p:cNvSpPr txBox="1"/>
          <p:nvPr/>
        </p:nvSpPr>
        <p:spPr>
          <a:xfrm>
            <a:off x="975573" y="588018"/>
            <a:ext cx="9984348" cy="1200329"/>
          </a:xfrm>
          <a:prstGeom prst="rect">
            <a:avLst/>
          </a:prstGeom>
          <a:noFill/>
        </p:spPr>
        <p:txBody>
          <a:bodyPr wrap="square">
            <a:spAutoFit/>
          </a:bodyPr>
          <a:lstStyle/>
          <a:p>
            <a:pPr algn="l"/>
            <a:r>
              <a:rPr lang="en-US" altLang="ja-JP" b="1" i="0" dirty="0">
                <a:solidFill>
                  <a:srgbClr val="1F2328"/>
                </a:solidFill>
                <a:effectLst/>
                <a:latin typeface="-apple-system"/>
              </a:rPr>
              <a:t>httpd-</a:t>
            </a:r>
            <a:r>
              <a:rPr lang="en-US" altLang="ja-JP" b="1" i="0" dirty="0" err="1">
                <a:solidFill>
                  <a:srgbClr val="1F2328"/>
                </a:solidFill>
                <a:effectLst/>
                <a:latin typeface="-apple-system"/>
              </a:rPr>
              <a:t>xampp.conf</a:t>
            </a:r>
            <a:endParaRPr lang="en-US" altLang="ja-JP" b="1" i="0" dirty="0">
              <a:solidFill>
                <a:srgbClr val="1F2328"/>
              </a:solidFill>
              <a:effectLst/>
              <a:latin typeface="-apple-system"/>
            </a:endParaRPr>
          </a:p>
          <a:p>
            <a:pPr algn="l"/>
            <a:endParaRPr lang="en-US" altLang="ja-JP" b="1" dirty="0">
              <a:solidFill>
                <a:srgbClr val="1F2328"/>
              </a:solidFill>
              <a:latin typeface="-apple-system"/>
            </a:endParaRPr>
          </a:p>
          <a:p>
            <a:r>
              <a:rPr lang="ja-JP" altLang="en-US" b="1" i="0" dirty="0">
                <a:solidFill>
                  <a:srgbClr val="1F2328"/>
                </a:solidFill>
                <a:effectLst/>
                <a:latin typeface="-apple-system"/>
              </a:rPr>
              <a:t>ローカルネットワーク内のアクセス許可</a:t>
            </a:r>
          </a:p>
          <a:p>
            <a:pPr algn="l"/>
            <a:r>
              <a:rPr lang="ja-JP" altLang="en-US" b="0" i="0" dirty="0">
                <a:solidFill>
                  <a:srgbClr val="1F2328"/>
                </a:solidFill>
                <a:effectLst/>
                <a:latin typeface="-apple-system"/>
              </a:rPr>
              <a:t>新しい </a:t>
            </a:r>
            <a:r>
              <a:rPr lang="en-US" altLang="ja-JP" b="0" i="0" dirty="0">
                <a:solidFill>
                  <a:srgbClr val="1F2328"/>
                </a:solidFill>
                <a:effectLst/>
                <a:latin typeface="-apple-system"/>
              </a:rPr>
              <a:t>XAMPP </a:t>
            </a:r>
            <a:r>
              <a:rPr lang="ja-JP" altLang="en-US" b="0" i="0" dirty="0">
                <a:solidFill>
                  <a:srgbClr val="1F2328"/>
                </a:solidFill>
                <a:effectLst/>
                <a:latin typeface="-apple-system"/>
              </a:rPr>
              <a:t>セキュリティ概念を下記のように修正します。</a:t>
            </a:r>
            <a:endParaRPr lang="en-US" altLang="ja-JP" b="0" i="0" dirty="0">
              <a:solidFill>
                <a:srgbClr val="1F2328"/>
              </a:solidFill>
              <a:effectLst/>
              <a:latin typeface="-apple-system"/>
            </a:endParaRPr>
          </a:p>
        </p:txBody>
      </p:sp>
      <p:sp>
        <p:nvSpPr>
          <p:cNvPr id="14" name="テキスト ボックス 13">
            <a:extLst>
              <a:ext uri="{FF2B5EF4-FFF2-40B4-BE49-F238E27FC236}">
                <a16:creationId xmlns:a16="http://schemas.microsoft.com/office/drawing/2014/main" id="{70835A2F-ABE7-5812-2465-986B463CCA00}"/>
              </a:ext>
            </a:extLst>
          </p:cNvPr>
          <p:cNvSpPr txBox="1"/>
          <p:nvPr/>
        </p:nvSpPr>
        <p:spPr>
          <a:xfrm>
            <a:off x="975573" y="1930333"/>
            <a:ext cx="10551019" cy="3139321"/>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 New XAMPP security concept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&lt;LocationMatch"^/(?i:(?:xampp|security|licenses|phpmyadmin|webalizer|server-status|server-info))"&gt; #Require local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ErrorDocument 403 /error/XAMPP_FORBIDDEN.html.var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Order deny,allow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Deny from all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Allow from 127.0.0.1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Allow from IPアドレス </a:t>
            </a:r>
            <a:endParaRPr kumimoji="0" lang="en-US" altLang="ja-JP" sz="1800" b="0" i="0" u="none" strike="noStrike" cap="none" normalizeH="0" baseline="0" dirty="0">
              <a:ln>
                <a:noFill/>
              </a:ln>
              <a:solidFill>
                <a:srgbClr val="1F2328"/>
              </a:solidFill>
              <a:effectLst/>
              <a:latin typeface="Arial Unicode MS"/>
              <a:ea typeface="ui-monospac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rgbClr val="1F2328"/>
                </a:solidFill>
                <a:effectLst/>
                <a:latin typeface="Arial Unicode MS"/>
                <a:ea typeface="ui-monospace"/>
              </a:rPr>
              <a:t>&lt;/LocationMatch&gt;</a:t>
            </a:r>
            <a:r>
              <a:rPr kumimoji="0" lang="ja-JP" altLang="ja-JP" sz="1800" b="0" i="0" u="none" strike="noStrike" cap="none" normalizeH="0" baseline="0" dirty="0">
                <a:ln>
                  <a:noFill/>
                </a:ln>
                <a:solidFill>
                  <a:schemeClr val="tx1"/>
                </a:solidFill>
                <a:effectLst/>
              </a:rPr>
              <a:t> </a:t>
            </a:r>
            <a:endParaRPr kumimoji="0" lang="ja-JP" altLang="ja-JP" sz="4400" b="0" i="0" u="none" strike="noStrike" cap="none" normalizeH="0" baseline="0" dirty="0">
              <a:ln>
                <a:noFill/>
              </a:ln>
              <a:solidFill>
                <a:schemeClr val="tx1"/>
              </a:solidFill>
              <a:effectLst/>
              <a:latin typeface="Arial" panose="020B0604020202020204" pitchFamily="34" charset="0"/>
            </a:endParaRPr>
          </a:p>
        </p:txBody>
      </p:sp>
      <p:sp>
        <p:nvSpPr>
          <p:cNvPr id="4" name="テキスト ボックス 3">
            <a:extLst>
              <a:ext uri="{FF2B5EF4-FFF2-40B4-BE49-F238E27FC236}">
                <a16:creationId xmlns:a16="http://schemas.microsoft.com/office/drawing/2014/main" id="{DA629465-0788-7E99-145B-AE295AE50BAE}"/>
              </a:ext>
            </a:extLst>
          </p:cNvPr>
          <p:cNvSpPr txBox="1"/>
          <p:nvPr/>
        </p:nvSpPr>
        <p:spPr>
          <a:xfrm>
            <a:off x="975573" y="5478767"/>
            <a:ext cx="9688134" cy="923330"/>
          </a:xfrm>
          <a:prstGeom prst="rect">
            <a:avLst/>
          </a:prstGeom>
          <a:noFill/>
        </p:spPr>
        <p:txBody>
          <a:bodyPr wrap="square">
            <a:spAutoFit/>
          </a:bodyPr>
          <a:lstStyle/>
          <a:p>
            <a:r>
              <a:rPr lang="ja-JP" altLang="en-US" dirty="0">
                <a:hlinkClick r:id="rId2"/>
              </a:rPr>
              <a:t>参考</a:t>
            </a:r>
            <a:endParaRPr lang="en-US" altLang="ja-JP" dirty="0">
              <a:hlinkClick r:id="rId2"/>
            </a:endParaRPr>
          </a:p>
          <a:p>
            <a:r>
              <a:rPr lang="ja-JP" altLang="en-US" dirty="0">
                <a:hlinkClick r:id="rId2"/>
              </a:rPr>
              <a:t>https://gist.github.com/Buravo46/d3fbe74259cdfc73001c#httpd</a:t>
            </a:r>
            <a:endParaRPr lang="en-US" altLang="ja-JP" dirty="0"/>
          </a:p>
          <a:p>
            <a:endParaRPr lang="ja-JP" altLang="en-US" dirty="0"/>
          </a:p>
        </p:txBody>
      </p:sp>
    </p:spTree>
    <p:extLst>
      <p:ext uri="{BB962C8B-B14F-4D97-AF65-F5344CB8AC3E}">
        <p14:creationId xmlns:p14="http://schemas.microsoft.com/office/powerpoint/2010/main" val="886606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AE70FF1-6B11-BDC9-DEA5-9C19BA517025}"/>
              </a:ext>
            </a:extLst>
          </p:cNvPr>
          <p:cNvSpPr txBox="1"/>
          <p:nvPr/>
        </p:nvSpPr>
        <p:spPr>
          <a:xfrm>
            <a:off x="820491" y="303545"/>
            <a:ext cx="10551018" cy="6463308"/>
          </a:xfrm>
          <a:prstGeom prst="rect">
            <a:avLst/>
          </a:prstGeom>
          <a:noFill/>
        </p:spPr>
        <p:txBody>
          <a:bodyPr wrap="square">
            <a:spAutoFit/>
          </a:bodyPr>
          <a:lstStyle/>
          <a:p>
            <a:r>
              <a:rPr lang="ja-JP" altLang="en-US" dirty="0"/>
              <a:t>ワードプレストラブル対策有償サービス　　</a:t>
            </a:r>
            <a:r>
              <a:rPr lang="ja-JP" altLang="en-US" dirty="0">
                <a:hlinkClick r:id="rId2"/>
              </a:rPr>
              <a:t>https://dcome.co.jp/trouble/#toc1</a:t>
            </a:r>
            <a:endParaRPr lang="en-US" altLang="ja-JP" dirty="0"/>
          </a:p>
          <a:p>
            <a:endParaRPr lang="en-US" altLang="ja-JP" dirty="0"/>
          </a:p>
          <a:p>
            <a:pPr algn="l"/>
            <a:r>
              <a:rPr lang="en-US" altLang="ja-JP" b="0" i="0" dirty="0">
                <a:solidFill>
                  <a:srgbClr val="333333"/>
                </a:solidFill>
                <a:effectLst/>
                <a:latin typeface="Yu Gothic" panose="020B0400000000000000" pitchFamily="50" charset="-128"/>
                <a:ea typeface="Yu Gothic" panose="020B0400000000000000" pitchFamily="50" charset="-128"/>
              </a:rPr>
              <a:t>FTP</a:t>
            </a:r>
            <a:r>
              <a:rPr lang="ja-JP" altLang="en-US" b="0" i="0" dirty="0">
                <a:solidFill>
                  <a:srgbClr val="333333"/>
                </a:solidFill>
                <a:effectLst/>
                <a:latin typeface="Yu Gothic" panose="020B0400000000000000" pitchFamily="50" charset="-128"/>
                <a:ea typeface="Yu Gothic" panose="020B0400000000000000" pitchFamily="50" charset="-128"/>
              </a:rPr>
              <a:t>接続をして、サーバー上でプラグインを無効化する必要があります。</a:t>
            </a:r>
          </a:p>
          <a:p>
            <a:pPr algn="l"/>
            <a:r>
              <a:rPr lang="ja-JP" altLang="en-US" b="0" i="0" dirty="0">
                <a:solidFill>
                  <a:srgbClr val="333333"/>
                </a:solidFill>
                <a:effectLst/>
                <a:latin typeface="Yu Gothic" panose="020B0400000000000000" pitchFamily="50" charset="-128"/>
                <a:ea typeface="Yu Gothic" panose="020B0400000000000000" pitchFamily="50" charset="-128"/>
              </a:rPr>
              <a:t>サーバー内の「</a:t>
            </a:r>
            <a:r>
              <a:rPr lang="en-US" altLang="ja-JP" b="0" i="0" dirty="0">
                <a:solidFill>
                  <a:srgbClr val="333333"/>
                </a:solidFill>
                <a:effectLst/>
                <a:latin typeface="Yu Gothic" panose="020B0400000000000000" pitchFamily="50" charset="-128"/>
                <a:ea typeface="Yu Gothic" panose="020B0400000000000000" pitchFamily="50" charset="-128"/>
              </a:rPr>
              <a:t>wp-content</a:t>
            </a:r>
            <a:r>
              <a:rPr lang="ja-JP" altLang="en-US" b="0" i="0" dirty="0">
                <a:solidFill>
                  <a:srgbClr val="333333"/>
                </a:solidFill>
                <a:effectLst/>
                <a:latin typeface="Yu Gothic" panose="020B0400000000000000" pitchFamily="50" charset="-128"/>
                <a:ea typeface="Yu Gothic" panose="020B0400000000000000" pitchFamily="50" charset="-128"/>
              </a:rPr>
              <a:t>」ディレクトリにアクセスをして、「</a:t>
            </a:r>
            <a:r>
              <a:rPr lang="en-US" altLang="ja-JP" b="0" i="0" dirty="0">
                <a:solidFill>
                  <a:srgbClr val="333333"/>
                </a:solidFill>
                <a:effectLst/>
                <a:latin typeface="Yu Gothic" panose="020B0400000000000000" pitchFamily="50" charset="-128"/>
                <a:ea typeface="Yu Gothic" panose="020B0400000000000000" pitchFamily="50" charset="-128"/>
              </a:rPr>
              <a:t>plugins</a:t>
            </a:r>
            <a:r>
              <a:rPr lang="ja-JP" altLang="en-US" b="0" i="0" dirty="0">
                <a:solidFill>
                  <a:srgbClr val="333333"/>
                </a:solidFill>
                <a:effectLst/>
                <a:latin typeface="Yu Gothic" panose="020B0400000000000000" pitchFamily="50" charset="-128"/>
                <a:ea typeface="Yu Gothic" panose="020B0400000000000000" pitchFamily="50" charset="-128"/>
              </a:rPr>
              <a:t>」という名称のフォルダを探します。</a:t>
            </a:r>
            <a:endParaRPr lang="en-US" altLang="ja-JP" b="0" i="0" dirty="0">
              <a:solidFill>
                <a:srgbClr val="333333"/>
              </a:solidFill>
              <a:effectLst/>
              <a:latin typeface="Yu Gothic" panose="020B0400000000000000" pitchFamily="50" charset="-128"/>
              <a:ea typeface="Yu Gothic" panose="020B0400000000000000" pitchFamily="50" charset="-128"/>
            </a:endParaRPr>
          </a:p>
          <a:p>
            <a:pPr algn="l"/>
            <a:endParaRPr lang="ja-JP" altLang="en-US" b="0" i="0" dirty="0">
              <a:solidFill>
                <a:srgbClr val="333333"/>
              </a:solidFill>
              <a:effectLst/>
              <a:latin typeface="Yu Gothic" panose="020B0400000000000000" pitchFamily="50" charset="-128"/>
              <a:ea typeface="Yu Gothic" panose="020B0400000000000000" pitchFamily="50" charset="-128"/>
            </a:endParaRPr>
          </a:p>
          <a:p>
            <a:pPr algn="l"/>
            <a:r>
              <a:rPr lang="ja-JP" altLang="en-US" b="0" i="0" dirty="0">
                <a:solidFill>
                  <a:srgbClr val="333333"/>
                </a:solidFill>
                <a:effectLst/>
                <a:latin typeface="Yu Gothic" panose="020B0400000000000000" pitchFamily="50" charset="-128"/>
                <a:ea typeface="Yu Gothic" panose="020B0400000000000000" pitchFamily="50" charset="-128"/>
              </a:rPr>
              <a:t>この</a:t>
            </a:r>
            <a:r>
              <a:rPr lang="ja-JP" altLang="en-US" b="1" i="0" dirty="0">
                <a:solidFill>
                  <a:srgbClr val="333333"/>
                </a:solidFill>
                <a:effectLst/>
                <a:latin typeface="Yu Gothic" panose="020B0400000000000000" pitchFamily="50" charset="-128"/>
                <a:ea typeface="Yu Gothic" panose="020B0400000000000000" pitchFamily="50" charset="-128"/>
              </a:rPr>
              <a:t>フォルダの名称を、「</a:t>
            </a:r>
            <a:r>
              <a:rPr lang="en-US" altLang="ja-JP" b="1" i="0" dirty="0">
                <a:solidFill>
                  <a:srgbClr val="333333"/>
                </a:solidFill>
                <a:effectLst/>
                <a:latin typeface="Yu Gothic" panose="020B0400000000000000" pitchFamily="50" charset="-128"/>
                <a:ea typeface="Yu Gothic" panose="020B0400000000000000" pitchFamily="50" charset="-128"/>
              </a:rPr>
              <a:t>plugins5</a:t>
            </a:r>
            <a:r>
              <a:rPr lang="ja-JP" altLang="en-US" b="1" i="0" dirty="0">
                <a:solidFill>
                  <a:srgbClr val="333333"/>
                </a:solidFill>
                <a:effectLst/>
                <a:latin typeface="Yu Gothic" panose="020B0400000000000000" pitchFamily="50" charset="-128"/>
                <a:ea typeface="Yu Gothic" panose="020B0400000000000000" pitchFamily="50" charset="-128"/>
              </a:rPr>
              <a:t>」のように一旦別の名称に書き換えることで、すべてのプラグンを無効にする</a:t>
            </a:r>
            <a:r>
              <a:rPr lang="ja-JP" altLang="en-US" b="0" i="0" dirty="0">
                <a:solidFill>
                  <a:srgbClr val="333333"/>
                </a:solidFill>
                <a:effectLst/>
                <a:latin typeface="Yu Gothic" panose="020B0400000000000000" pitchFamily="50" charset="-128"/>
                <a:ea typeface="Yu Gothic" panose="020B0400000000000000" pitchFamily="50" charset="-128"/>
              </a:rPr>
              <a:t>ことができます。</a:t>
            </a:r>
            <a:endParaRPr lang="en-US" altLang="ja-JP" b="0" i="0" dirty="0">
              <a:solidFill>
                <a:srgbClr val="333333"/>
              </a:solidFill>
              <a:effectLst/>
              <a:latin typeface="Yu Gothic" panose="020B0400000000000000" pitchFamily="50" charset="-128"/>
              <a:ea typeface="Yu Gothic" panose="020B0400000000000000" pitchFamily="50" charset="-128"/>
            </a:endParaRPr>
          </a:p>
          <a:p>
            <a:pPr algn="l"/>
            <a:endParaRPr lang="ja-JP" altLang="en-US" b="0" i="0" dirty="0">
              <a:solidFill>
                <a:srgbClr val="333333"/>
              </a:solidFill>
              <a:effectLst/>
              <a:latin typeface="Yu Gothic" panose="020B0400000000000000" pitchFamily="50" charset="-128"/>
              <a:ea typeface="Yu Gothic" panose="020B0400000000000000" pitchFamily="50" charset="-128"/>
            </a:endParaRPr>
          </a:p>
          <a:p>
            <a:pPr algn="l"/>
            <a:r>
              <a:rPr lang="ja-JP" altLang="en-US" b="0" i="0" dirty="0">
                <a:solidFill>
                  <a:srgbClr val="333333"/>
                </a:solidFill>
                <a:effectLst/>
                <a:latin typeface="Yu Gothic" panose="020B0400000000000000" pitchFamily="50" charset="-128"/>
                <a:ea typeface="Yu Gothic" panose="020B0400000000000000" pitchFamily="50" charset="-128"/>
              </a:rPr>
              <a:t>プラグインが原因で</a:t>
            </a:r>
            <a:r>
              <a:rPr lang="en-US" altLang="ja-JP" b="0" i="0" dirty="0">
                <a:solidFill>
                  <a:srgbClr val="333333"/>
                </a:solidFill>
                <a:effectLst/>
                <a:latin typeface="Yu Gothic" panose="020B0400000000000000" pitchFamily="50" charset="-128"/>
                <a:ea typeface="Yu Gothic" panose="020B0400000000000000" pitchFamily="50" charset="-128"/>
              </a:rPr>
              <a:t>WordPress</a:t>
            </a:r>
            <a:r>
              <a:rPr lang="ja-JP" altLang="en-US" b="0" i="0" dirty="0">
                <a:solidFill>
                  <a:srgbClr val="333333"/>
                </a:solidFill>
                <a:effectLst/>
                <a:latin typeface="Yu Gothic" panose="020B0400000000000000" pitchFamily="50" charset="-128"/>
                <a:ea typeface="Yu Gothic" panose="020B0400000000000000" pitchFamily="50" charset="-128"/>
              </a:rPr>
              <a:t>にエラーが発生していたのであれば、これで問題なく管理画面にログインするこることが出来るはずです。</a:t>
            </a:r>
            <a:endParaRPr lang="en-US" altLang="ja-JP" b="0" i="0" dirty="0">
              <a:solidFill>
                <a:srgbClr val="333333"/>
              </a:solidFill>
              <a:effectLst/>
              <a:latin typeface="Yu Gothic" panose="020B0400000000000000" pitchFamily="50" charset="-128"/>
              <a:ea typeface="Yu Gothic" panose="020B0400000000000000" pitchFamily="50" charset="-128"/>
            </a:endParaRPr>
          </a:p>
          <a:p>
            <a:pPr algn="l"/>
            <a:endParaRPr lang="ja-JP" altLang="en-US" b="0" i="0" dirty="0">
              <a:solidFill>
                <a:srgbClr val="333333"/>
              </a:solidFill>
              <a:effectLst/>
              <a:latin typeface="Yu Gothic" panose="020B0400000000000000" pitchFamily="50" charset="-128"/>
              <a:ea typeface="Yu Gothic" panose="020B0400000000000000" pitchFamily="50" charset="-128"/>
            </a:endParaRPr>
          </a:p>
          <a:p>
            <a:pPr algn="l"/>
            <a:r>
              <a:rPr lang="ja-JP" altLang="en-US" b="0" i="0" dirty="0">
                <a:solidFill>
                  <a:srgbClr val="333333"/>
                </a:solidFill>
                <a:effectLst/>
                <a:latin typeface="Yu Gothic" panose="020B0400000000000000" pitchFamily="50" charset="-128"/>
                <a:ea typeface="Yu Gothic" panose="020B0400000000000000" pitchFamily="50" charset="-128"/>
              </a:rPr>
              <a:t>この状態で、先ほどサーバー内で「</a:t>
            </a:r>
            <a:r>
              <a:rPr lang="en-US" altLang="ja-JP" b="0" i="0" dirty="0">
                <a:solidFill>
                  <a:srgbClr val="333333"/>
                </a:solidFill>
                <a:effectLst/>
                <a:latin typeface="Yu Gothic" panose="020B0400000000000000" pitchFamily="50" charset="-128"/>
                <a:ea typeface="Yu Gothic" panose="020B0400000000000000" pitchFamily="50" charset="-128"/>
              </a:rPr>
              <a:t>plugins5</a:t>
            </a:r>
            <a:r>
              <a:rPr lang="ja-JP" altLang="en-US" b="0" i="0" dirty="0">
                <a:solidFill>
                  <a:srgbClr val="333333"/>
                </a:solidFill>
                <a:effectLst/>
                <a:latin typeface="Yu Gothic" panose="020B0400000000000000" pitchFamily="50" charset="-128"/>
                <a:ea typeface="Yu Gothic" panose="020B0400000000000000" pitchFamily="50" charset="-128"/>
              </a:rPr>
              <a:t>」に書き換えていたフォルダ名を「</a:t>
            </a:r>
            <a:r>
              <a:rPr lang="en-US" altLang="ja-JP" b="0" i="0" dirty="0">
                <a:solidFill>
                  <a:srgbClr val="333333"/>
                </a:solidFill>
                <a:effectLst/>
                <a:latin typeface="Yu Gothic" panose="020B0400000000000000" pitchFamily="50" charset="-128"/>
                <a:ea typeface="Yu Gothic" panose="020B0400000000000000" pitchFamily="50" charset="-128"/>
              </a:rPr>
              <a:t>plugins</a:t>
            </a:r>
            <a:r>
              <a:rPr lang="ja-JP" altLang="en-US" b="0" i="0" dirty="0">
                <a:solidFill>
                  <a:srgbClr val="333333"/>
                </a:solidFill>
                <a:effectLst/>
                <a:latin typeface="Yu Gothic" panose="020B0400000000000000" pitchFamily="50" charset="-128"/>
                <a:ea typeface="Yu Gothic" panose="020B0400000000000000" pitchFamily="50" charset="-128"/>
              </a:rPr>
              <a:t>」に戻すことで、すべてのプラグインが管理画面上で無効化された状態で表示されます。</a:t>
            </a:r>
            <a:endParaRPr lang="en-US" altLang="ja-JP" b="0" i="0" dirty="0">
              <a:solidFill>
                <a:srgbClr val="333333"/>
              </a:solidFill>
              <a:effectLst/>
              <a:latin typeface="Yu Gothic" panose="020B0400000000000000" pitchFamily="50" charset="-128"/>
              <a:ea typeface="Yu Gothic" panose="020B0400000000000000" pitchFamily="50" charset="-128"/>
            </a:endParaRPr>
          </a:p>
          <a:p>
            <a:pPr algn="l"/>
            <a:endParaRPr lang="en-US" altLang="ja-JP" dirty="0">
              <a:solidFill>
                <a:srgbClr val="333333"/>
              </a:solidFill>
              <a:latin typeface="Yu Gothic" panose="020B0400000000000000" pitchFamily="50" charset="-128"/>
              <a:ea typeface="Yu Gothic" panose="020B0400000000000000" pitchFamily="50" charset="-128"/>
            </a:endParaRPr>
          </a:p>
          <a:p>
            <a:pPr algn="l"/>
            <a:r>
              <a:rPr lang="ja-JP" altLang="en-US" b="1" i="0" dirty="0">
                <a:effectLst/>
                <a:latin typeface="Yu Gothic" panose="020B0400000000000000" pitchFamily="50" charset="-128"/>
                <a:ea typeface="Yu Gothic" panose="020B0400000000000000" pitchFamily="50" charset="-128"/>
              </a:rPr>
              <a:t>プラグインを</a:t>
            </a:r>
            <a:r>
              <a:rPr lang="en-US" altLang="ja-JP" b="1" i="0" dirty="0">
                <a:effectLst/>
                <a:latin typeface="Yu Gothic" panose="020B0400000000000000" pitchFamily="50" charset="-128"/>
                <a:ea typeface="Yu Gothic" panose="020B0400000000000000" pitchFamily="50" charset="-128"/>
              </a:rPr>
              <a:t>1</a:t>
            </a:r>
            <a:r>
              <a:rPr lang="ja-JP" altLang="en-US" b="1" i="0" dirty="0">
                <a:effectLst/>
                <a:latin typeface="Yu Gothic" panose="020B0400000000000000" pitchFamily="50" charset="-128"/>
                <a:ea typeface="Yu Gothic" panose="020B0400000000000000" pitchFamily="50" charset="-128"/>
              </a:rPr>
              <a:t>つずつ有効化していき、再びエラーが発生したときのプラグインが原因</a:t>
            </a:r>
            <a:r>
              <a:rPr lang="ja-JP" altLang="en-US" b="0" i="0" dirty="0">
                <a:solidFill>
                  <a:srgbClr val="333333"/>
                </a:solidFill>
                <a:effectLst/>
                <a:latin typeface="Yu Gothic" panose="020B0400000000000000" pitchFamily="50" charset="-128"/>
                <a:ea typeface="Yu Gothic" panose="020B0400000000000000" pitchFamily="50" charset="-128"/>
              </a:rPr>
              <a:t>ということになります。</a:t>
            </a:r>
            <a:endParaRPr lang="en-US" altLang="ja-JP" b="0" i="0" dirty="0">
              <a:solidFill>
                <a:srgbClr val="333333"/>
              </a:solidFill>
              <a:effectLst/>
              <a:latin typeface="Yu Gothic" panose="020B0400000000000000" pitchFamily="50" charset="-128"/>
              <a:ea typeface="Yu Gothic" panose="020B0400000000000000" pitchFamily="50" charset="-128"/>
            </a:endParaRPr>
          </a:p>
          <a:p>
            <a:pPr algn="l"/>
            <a:r>
              <a:rPr lang="ja-JP" altLang="en-US" b="0" i="0" dirty="0">
                <a:solidFill>
                  <a:srgbClr val="333333"/>
                </a:solidFill>
                <a:effectLst/>
                <a:latin typeface="Yu Gothic" panose="020B0400000000000000" pitchFamily="50" charset="-128"/>
                <a:ea typeface="Yu Gothic" panose="020B0400000000000000" pitchFamily="50" charset="-128"/>
              </a:rPr>
              <a:t>あとは、そのプラグインを削除するか古いバージョンに戻せばいいことになります。</a:t>
            </a:r>
            <a:endParaRPr lang="en-US" altLang="ja-JP" b="0" i="0" dirty="0">
              <a:solidFill>
                <a:srgbClr val="333333"/>
              </a:solidFill>
              <a:effectLst/>
              <a:latin typeface="Yu Gothic" panose="020B0400000000000000" pitchFamily="50" charset="-128"/>
              <a:ea typeface="Yu Gothic" panose="020B0400000000000000" pitchFamily="50" charset="-128"/>
            </a:endParaRPr>
          </a:p>
          <a:p>
            <a:pPr algn="l"/>
            <a:r>
              <a:rPr lang="ja-JP" altLang="en-US" b="0" i="0" dirty="0">
                <a:solidFill>
                  <a:srgbClr val="333333"/>
                </a:solidFill>
                <a:effectLst/>
                <a:latin typeface="Yu Gothic" panose="020B0400000000000000" pitchFamily="50" charset="-128"/>
                <a:ea typeface="Yu Gothic" panose="020B0400000000000000" pitchFamily="50" charset="-128"/>
              </a:rPr>
              <a:t>「</a:t>
            </a:r>
            <a:r>
              <a:rPr lang="en-US" altLang="ja-JP" b="0" i="0" dirty="0" err="1">
                <a:solidFill>
                  <a:srgbClr val="333333"/>
                </a:solidFill>
                <a:effectLst/>
                <a:latin typeface="Yu Gothic" panose="020B0400000000000000" pitchFamily="50" charset="-128"/>
                <a:ea typeface="Yu Gothic" panose="020B0400000000000000" pitchFamily="50" charset="-128"/>
              </a:rPr>
              <a:t>UpdraftPlus</a:t>
            </a:r>
            <a:r>
              <a:rPr lang="ja-JP" altLang="en-US" b="0" i="0" dirty="0">
                <a:solidFill>
                  <a:srgbClr val="333333"/>
                </a:solidFill>
                <a:effectLst/>
                <a:latin typeface="Yu Gothic" panose="020B0400000000000000" pitchFamily="50" charset="-128"/>
                <a:ea typeface="Yu Gothic" panose="020B0400000000000000" pitchFamily="50" charset="-128"/>
              </a:rPr>
              <a:t>」などのプラグインでバックアップをとってあれば、バックアップファイルを復元したうえでプラグインの自動更新を停止すれば、エラーの原因となったプラグインを古いバージョンのまま使うことができます。</a:t>
            </a:r>
          </a:p>
          <a:p>
            <a:pPr algn="l"/>
            <a:r>
              <a:rPr lang="ja-JP" altLang="en-US" b="0" i="0" dirty="0">
                <a:solidFill>
                  <a:srgbClr val="333333"/>
                </a:solidFill>
                <a:effectLst/>
                <a:latin typeface="Yu Gothic" panose="020B0400000000000000" pitchFamily="50" charset="-128"/>
                <a:ea typeface="Yu Gothic" panose="020B0400000000000000" pitchFamily="50" charset="-128"/>
              </a:rPr>
              <a:t>ただし、プラグインを古いバージョンのまま使うとうのは、セキュリティ的な問題があるため、おすすめはいたしません。</a:t>
            </a:r>
          </a:p>
        </p:txBody>
      </p:sp>
    </p:spTree>
    <p:extLst>
      <p:ext uri="{BB962C8B-B14F-4D97-AF65-F5344CB8AC3E}">
        <p14:creationId xmlns:p14="http://schemas.microsoft.com/office/powerpoint/2010/main" val="80265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3D2AABCD-897E-2C8F-3496-E26201558FFB}"/>
              </a:ext>
            </a:extLst>
          </p:cNvPr>
          <p:cNvSpPr txBox="1"/>
          <p:nvPr/>
        </p:nvSpPr>
        <p:spPr>
          <a:xfrm>
            <a:off x="1168757" y="336928"/>
            <a:ext cx="10190408" cy="6001643"/>
          </a:xfrm>
          <a:prstGeom prst="rect">
            <a:avLst/>
          </a:prstGeom>
          <a:noFill/>
        </p:spPr>
        <p:txBody>
          <a:bodyPr wrap="square">
            <a:spAutoFit/>
          </a:bodyPr>
          <a:lstStyle/>
          <a:p>
            <a:r>
              <a:rPr lang="en-US" altLang="ja-JP" sz="2400" dirty="0"/>
              <a:t>login</a:t>
            </a:r>
          </a:p>
          <a:p>
            <a:r>
              <a:rPr lang="ja-JP" altLang="en-US" sz="2400" dirty="0">
                <a:hlinkClick r:id="rId2"/>
              </a:rPr>
              <a:t>https://reigi-sahou.com/wprs/wp-login.php</a:t>
            </a:r>
            <a:endParaRPr lang="en-US" altLang="ja-JP" sz="2400" dirty="0"/>
          </a:p>
          <a:p>
            <a:endParaRPr lang="en-US" altLang="ja-JP" sz="2400" dirty="0"/>
          </a:p>
          <a:p>
            <a:r>
              <a:rPr lang="en-US" altLang="ja-JP" sz="2400" dirty="0"/>
              <a:t>ID</a:t>
            </a:r>
            <a:r>
              <a:rPr lang="ja-JP" altLang="en-US" sz="2400" dirty="0"/>
              <a:t>　</a:t>
            </a:r>
            <a:r>
              <a:rPr lang="en-US" altLang="ja-JP" sz="2400" dirty="0">
                <a:hlinkClick r:id="rId3"/>
              </a:rPr>
              <a:t>info5@reigi-sahou.com</a:t>
            </a:r>
            <a:endParaRPr lang="en-US" altLang="ja-JP" sz="2400" dirty="0"/>
          </a:p>
          <a:p>
            <a:r>
              <a:rPr lang="en-US" altLang="ja-JP" sz="2400" dirty="0"/>
              <a:t>PW</a:t>
            </a:r>
          </a:p>
          <a:p>
            <a:endParaRPr lang="en-US" altLang="ja-JP" sz="2400" dirty="0"/>
          </a:p>
          <a:p>
            <a:endParaRPr lang="en-US" altLang="ja-JP" sz="2400" dirty="0"/>
          </a:p>
          <a:p>
            <a:r>
              <a:rPr lang="ja-JP" altLang="en-US" sz="2400" dirty="0"/>
              <a:t>外観からテーマファイルエディターをクリックして開く</a:t>
            </a:r>
            <a:endParaRPr lang="en-US" altLang="ja-JP" sz="2400" dirty="0"/>
          </a:p>
          <a:p>
            <a:endParaRPr lang="en-US" altLang="ja-JP" sz="2400" dirty="0"/>
          </a:p>
          <a:p>
            <a:endParaRPr lang="en-US" altLang="ja-JP" sz="2400" dirty="0"/>
          </a:p>
          <a:p>
            <a:r>
              <a:rPr lang="ja-JP" altLang="en-US" sz="2400" dirty="0"/>
              <a:t>右側のテーマファイル</a:t>
            </a:r>
            <a:endParaRPr lang="en-US" altLang="ja-JP" sz="2400" dirty="0"/>
          </a:p>
          <a:p>
            <a:r>
              <a:rPr lang="ja-JP" altLang="en-US" sz="2400" dirty="0"/>
              <a:t>テーマヘッダーの</a:t>
            </a:r>
            <a:r>
              <a:rPr lang="en-US" altLang="ja-JP" sz="2400" dirty="0" err="1"/>
              <a:t>index.php</a:t>
            </a:r>
            <a:r>
              <a:rPr lang="ja-JP" altLang="en-US" sz="2400" dirty="0"/>
              <a:t>をクリックして開く</a:t>
            </a:r>
            <a:endParaRPr lang="en-US" altLang="ja-JP" sz="2400" dirty="0"/>
          </a:p>
          <a:p>
            <a:endParaRPr lang="en-US" altLang="ja-JP" sz="2400" dirty="0"/>
          </a:p>
          <a:p>
            <a:r>
              <a:rPr lang="ja-JP" altLang="en-US" sz="2400" dirty="0"/>
              <a:t>中央のファイルデータを編集する</a:t>
            </a:r>
            <a:endParaRPr lang="en-US" altLang="ja-JP" sz="2400" dirty="0"/>
          </a:p>
          <a:p>
            <a:endParaRPr lang="en-US" altLang="ja-JP" sz="2400" dirty="0"/>
          </a:p>
          <a:p>
            <a:r>
              <a:rPr lang="ja-JP" altLang="en-US" sz="2400" dirty="0"/>
              <a:t>ファイル更新ボタンを押す</a:t>
            </a:r>
            <a:endParaRPr lang="ja-JP" altLang="en-US" dirty="0"/>
          </a:p>
        </p:txBody>
      </p:sp>
    </p:spTree>
    <p:extLst>
      <p:ext uri="{BB962C8B-B14F-4D97-AF65-F5344CB8AC3E}">
        <p14:creationId xmlns:p14="http://schemas.microsoft.com/office/powerpoint/2010/main" val="3502580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8C7DE7F-746D-5291-B08A-320A28C9D58F}"/>
              </a:ext>
            </a:extLst>
          </p:cNvPr>
          <p:cNvSpPr txBox="1"/>
          <p:nvPr/>
        </p:nvSpPr>
        <p:spPr>
          <a:xfrm>
            <a:off x="1146220" y="437882"/>
            <a:ext cx="9350062" cy="6186309"/>
          </a:xfrm>
          <a:prstGeom prst="rect">
            <a:avLst/>
          </a:prstGeom>
          <a:noFill/>
        </p:spPr>
        <p:txBody>
          <a:bodyPr wrap="square" rtlCol="0">
            <a:spAutoFit/>
          </a:bodyPr>
          <a:lstStyle/>
          <a:p>
            <a:r>
              <a:rPr kumimoji="1" lang="en-US" altLang="ja-JP" sz="2400" dirty="0"/>
              <a:t>FTP</a:t>
            </a:r>
            <a:r>
              <a:rPr kumimoji="1" lang="ja-JP" altLang="en-US" sz="2400" dirty="0"/>
              <a:t>を使いファイルを修正する</a:t>
            </a:r>
            <a:endParaRPr kumimoji="1" lang="en-US" altLang="ja-JP" sz="2400" dirty="0"/>
          </a:p>
          <a:p>
            <a:endParaRPr lang="en-US" altLang="ja-JP" sz="2400" dirty="0"/>
          </a:p>
          <a:p>
            <a:r>
              <a:rPr kumimoji="1" lang="en-US" altLang="ja-JP" sz="2400" dirty="0"/>
              <a:t>FTP</a:t>
            </a:r>
            <a:r>
              <a:rPr kumimoji="1" lang="ja-JP" altLang="en-US" sz="2400" dirty="0"/>
              <a:t>を実行</a:t>
            </a:r>
            <a:endParaRPr kumimoji="1" lang="en-US" altLang="ja-JP" sz="2400" dirty="0"/>
          </a:p>
          <a:p>
            <a:endParaRPr kumimoji="1" lang="en-US" altLang="ja-JP" sz="2400" dirty="0"/>
          </a:p>
          <a:p>
            <a:r>
              <a:rPr lang="en-US" altLang="ja-JP" sz="2400" dirty="0" err="1"/>
              <a:t>wprs</a:t>
            </a:r>
            <a:r>
              <a:rPr lang="ja-JP" altLang="en-US" sz="2400" dirty="0"/>
              <a:t>を開く</a:t>
            </a:r>
            <a:endParaRPr lang="en-US" altLang="ja-JP" sz="2400" dirty="0"/>
          </a:p>
          <a:p>
            <a:r>
              <a:rPr lang="en-US" altLang="ja-JP" sz="2400" dirty="0"/>
              <a:t>w</a:t>
            </a:r>
            <a:r>
              <a:rPr kumimoji="1" lang="en-US" altLang="ja-JP" sz="2400" dirty="0"/>
              <a:t>p-content</a:t>
            </a:r>
            <a:r>
              <a:rPr kumimoji="1" lang="ja-JP" altLang="en-US" sz="2400" dirty="0"/>
              <a:t>を開く</a:t>
            </a:r>
            <a:endParaRPr kumimoji="1" lang="en-US" altLang="ja-JP" sz="2400" dirty="0"/>
          </a:p>
          <a:p>
            <a:r>
              <a:rPr kumimoji="1" lang="en-US" altLang="ja-JP" sz="2400" dirty="0"/>
              <a:t>themes</a:t>
            </a:r>
            <a:r>
              <a:rPr kumimoji="1" lang="ja-JP" altLang="en-US" sz="2400" dirty="0"/>
              <a:t>を開く</a:t>
            </a:r>
            <a:endParaRPr kumimoji="1" lang="en-US" altLang="ja-JP" sz="2400" dirty="0"/>
          </a:p>
          <a:p>
            <a:endParaRPr kumimoji="1" lang="en-US" altLang="ja-JP" sz="2400" dirty="0"/>
          </a:p>
          <a:p>
            <a:r>
              <a:rPr kumimoji="1" lang="en-US" altLang="ja-JP" sz="2400" dirty="0" err="1"/>
              <a:t>reigisahou</a:t>
            </a:r>
            <a:r>
              <a:rPr kumimoji="1" lang="ja-JP" altLang="en-US" sz="2400" dirty="0"/>
              <a:t>を開く</a:t>
            </a:r>
            <a:endParaRPr kumimoji="1" lang="en-US" altLang="ja-JP" sz="2400" dirty="0"/>
          </a:p>
          <a:p>
            <a:r>
              <a:rPr kumimoji="1" lang="en-US" altLang="ja-JP" sz="2400" dirty="0" err="1"/>
              <a:t>Index.php</a:t>
            </a:r>
            <a:r>
              <a:rPr kumimoji="1" lang="ja-JP" altLang="en-US" sz="2400" dirty="0"/>
              <a:t>をパソコン側にダウンロード保管する</a:t>
            </a:r>
            <a:endParaRPr kumimoji="1" lang="en-US" altLang="ja-JP" sz="2400" dirty="0"/>
          </a:p>
          <a:p>
            <a:endParaRPr lang="en-US" altLang="ja-JP" sz="2400" dirty="0"/>
          </a:p>
          <a:p>
            <a:r>
              <a:rPr kumimoji="1" lang="ja-JP" altLang="en-US" sz="2400" dirty="0"/>
              <a:t>保管した</a:t>
            </a:r>
            <a:r>
              <a:rPr kumimoji="1" lang="en-US" altLang="ja-JP" sz="2400" dirty="0" err="1"/>
              <a:t>index.php</a:t>
            </a:r>
            <a:r>
              <a:rPr kumimoji="1" lang="ja-JP" altLang="en-US" sz="2400" dirty="0"/>
              <a:t>をテキストエディタで編集する</a:t>
            </a:r>
            <a:endParaRPr kumimoji="1" lang="en-US" altLang="ja-JP" sz="2400" dirty="0"/>
          </a:p>
          <a:p>
            <a:r>
              <a:rPr lang="ja-JP" altLang="en-US" sz="2400" dirty="0"/>
              <a:t>保存する</a:t>
            </a:r>
            <a:endParaRPr lang="en-US" altLang="ja-JP" sz="2400" dirty="0"/>
          </a:p>
          <a:p>
            <a:endParaRPr kumimoji="1" lang="en-US" altLang="ja-JP" sz="2400" dirty="0"/>
          </a:p>
          <a:p>
            <a:r>
              <a:rPr lang="en-US" altLang="ja-JP" sz="2400" dirty="0"/>
              <a:t>FTP</a:t>
            </a:r>
            <a:r>
              <a:rPr lang="ja-JP" altLang="en-US" sz="2400" dirty="0"/>
              <a:t>でアップロードする。</a:t>
            </a:r>
            <a:endParaRPr lang="en-US" altLang="ja-JP" sz="2400" dirty="0"/>
          </a:p>
          <a:p>
            <a:endParaRPr kumimoji="1" lang="en-US" altLang="ja-JP" dirty="0"/>
          </a:p>
          <a:p>
            <a:r>
              <a:rPr kumimoji="1" lang="ja-JP" altLang="en-US" dirty="0">
                <a:hlinkClick r:id="rId2"/>
              </a:rPr>
              <a:t>参考サイト</a:t>
            </a:r>
            <a:endParaRPr kumimoji="1" lang="en-US" altLang="ja-JP" dirty="0"/>
          </a:p>
        </p:txBody>
      </p:sp>
    </p:spTree>
    <p:extLst>
      <p:ext uri="{BB962C8B-B14F-4D97-AF65-F5344CB8AC3E}">
        <p14:creationId xmlns:p14="http://schemas.microsoft.com/office/powerpoint/2010/main" val="293992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4264424-5A7D-32C8-07B1-7C50B97093E0}"/>
              </a:ext>
            </a:extLst>
          </p:cNvPr>
          <p:cNvSpPr txBox="1"/>
          <p:nvPr/>
        </p:nvSpPr>
        <p:spPr>
          <a:xfrm>
            <a:off x="1389183" y="863377"/>
            <a:ext cx="9738361" cy="4893647"/>
          </a:xfrm>
          <a:prstGeom prst="rect">
            <a:avLst/>
          </a:prstGeom>
          <a:noFill/>
        </p:spPr>
        <p:txBody>
          <a:bodyPr wrap="square">
            <a:spAutoFit/>
          </a:bodyPr>
          <a:lstStyle/>
          <a:p>
            <a:r>
              <a:rPr lang="en-US" altLang="ja-JP" sz="2400" dirty="0"/>
              <a:t>windows</a:t>
            </a:r>
            <a:r>
              <a:rPr lang="ja-JP" altLang="en-US" sz="2400" dirty="0"/>
              <a:t>サーバー構築システム</a:t>
            </a:r>
            <a:br>
              <a:rPr lang="en-US" altLang="ja-JP" sz="2400" dirty="0"/>
            </a:br>
            <a:r>
              <a:rPr lang="en-US" altLang="ja-JP" sz="2400" dirty="0"/>
              <a:t>XAMPP</a:t>
            </a:r>
            <a:r>
              <a:rPr lang="ja-JP" altLang="en-US" sz="2400" dirty="0"/>
              <a:t>サイト</a:t>
            </a:r>
            <a:endParaRPr lang="en-US" altLang="ja-JP" sz="2400" dirty="0"/>
          </a:p>
          <a:p>
            <a:r>
              <a:rPr lang="ja-JP" altLang="en-US" sz="2400" dirty="0"/>
              <a:t>ダウンロード</a:t>
            </a:r>
            <a:endParaRPr lang="en-US" altLang="ja-JP" sz="2400" dirty="0"/>
          </a:p>
          <a:p>
            <a:r>
              <a:rPr lang="ja-JP" altLang="en-US" sz="2400" dirty="0">
                <a:hlinkClick r:id="rId2"/>
              </a:rPr>
              <a:t>https://www.apachefriends.org/jp/index.html</a:t>
            </a:r>
            <a:endParaRPr lang="en-US" altLang="ja-JP" sz="2400" dirty="0"/>
          </a:p>
          <a:p>
            <a:endParaRPr lang="en-US" altLang="ja-JP" sz="2400" dirty="0"/>
          </a:p>
          <a:p>
            <a:r>
              <a:rPr lang="en-US" altLang="ja-JP" sz="2400" dirty="0"/>
              <a:t>Windows</a:t>
            </a:r>
          </a:p>
          <a:p>
            <a:r>
              <a:rPr lang="en-US" altLang="ja-JP" sz="2400" dirty="0"/>
              <a:t>Linux</a:t>
            </a:r>
          </a:p>
          <a:p>
            <a:r>
              <a:rPr lang="en-US" altLang="ja-JP" sz="2400" dirty="0"/>
              <a:t>OSX</a:t>
            </a:r>
          </a:p>
          <a:p>
            <a:endParaRPr lang="en-US" altLang="ja-JP" sz="2400" dirty="0"/>
          </a:p>
          <a:p>
            <a:r>
              <a:rPr lang="en-US" altLang="ja-JP" sz="2400" dirty="0">
                <a:hlinkClick r:id="rId3"/>
              </a:rPr>
              <a:t>https://Bitnami.com</a:t>
            </a:r>
            <a:endParaRPr lang="en-US" altLang="ja-JP" sz="2400" dirty="0"/>
          </a:p>
          <a:p>
            <a:endParaRPr lang="en-US" altLang="ja-JP" sz="2400" dirty="0"/>
          </a:p>
          <a:p>
            <a:r>
              <a:rPr lang="ja-JP" altLang="en-US" sz="2400" dirty="0"/>
              <a:t>自分のコンピュータ　仮想マシンを選ぶ</a:t>
            </a:r>
            <a:endParaRPr lang="en-US" altLang="ja-JP" sz="2400" dirty="0"/>
          </a:p>
          <a:p>
            <a:r>
              <a:rPr lang="en-US" altLang="ja-JP" sz="2400" dirty="0"/>
              <a:t>WordPress</a:t>
            </a:r>
            <a:r>
              <a:rPr lang="ja-JP" altLang="en-US" sz="2400" dirty="0"/>
              <a:t>を探してダウンロードする。</a:t>
            </a:r>
            <a:endParaRPr lang="en-US" altLang="ja-JP" dirty="0"/>
          </a:p>
        </p:txBody>
      </p:sp>
    </p:spTree>
    <p:extLst>
      <p:ext uri="{BB962C8B-B14F-4D97-AF65-F5344CB8AC3E}">
        <p14:creationId xmlns:p14="http://schemas.microsoft.com/office/powerpoint/2010/main" val="246602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EE6C3D7-950C-4331-47E2-C60DABDC5444}"/>
              </a:ext>
            </a:extLst>
          </p:cNvPr>
          <p:cNvSpPr txBox="1"/>
          <p:nvPr/>
        </p:nvSpPr>
        <p:spPr>
          <a:xfrm>
            <a:off x="771378" y="474009"/>
            <a:ext cx="10649243" cy="5262979"/>
          </a:xfrm>
          <a:prstGeom prst="rect">
            <a:avLst/>
          </a:prstGeom>
          <a:noFill/>
        </p:spPr>
        <p:txBody>
          <a:bodyPr wrap="square">
            <a:spAutoFit/>
          </a:bodyPr>
          <a:lstStyle/>
          <a:p>
            <a:pPr algn="l"/>
            <a:r>
              <a:rPr lang="en-US" altLang="ja-JP" sz="2400" b="0" i="0" dirty="0">
                <a:solidFill>
                  <a:srgbClr val="333333"/>
                </a:solidFill>
                <a:effectLst/>
                <a:latin typeface="Arial" panose="020B0604020202020204" pitchFamily="34" charset="0"/>
              </a:rPr>
              <a:t>LINUX</a:t>
            </a:r>
            <a:r>
              <a:rPr lang="ja-JP" altLang="en-US" sz="2400" b="0" i="0" dirty="0">
                <a:solidFill>
                  <a:srgbClr val="333333"/>
                </a:solidFill>
                <a:effectLst/>
                <a:latin typeface="Arial" panose="020B0604020202020204" pitchFamily="34" charset="0"/>
              </a:rPr>
              <a:t>と</a:t>
            </a:r>
            <a:r>
              <a:rPr lang="en-US" altLang="ja-JP" sz="2400" b="0" i="0" dirty="0">
                <a:solidFill>
                  <a:srgbClr val="333333"/>
                </a:solidFill>
                <a:effectLst/>
                <a:latin typeface="Arial" panose="020B0604020202020204" pitchFamily="34" charset="0"/>
              </a:rPr>
              <a:t>XAMPP</a:t>
            </a:r>
            <a:r>
              <a:rPr lang="ja-JP" altLang="en-US" sz="2400" b="0" i="0" dirty="0">
                <a:solidFill>
                  <a:srgbClr val="333333"/>
                </a:solidFill>
                <a:effectLst/>
                <a:latin typeface="Arial" panose="020B0604020202020204" pitchFamily="34" charset="0"/>
              </a:rPr>
              <a:t>のインストール方法</a:t>
            </a:r>
            <a:endParaRPr lang="en-US" altLang="ja-JP" sz="2400" b="0" i="0" dirty="0">
              <a:solidFill>
                <a:srgbClr val="333333"/>
              </a:solidFill>
              <a:effectLst/>
              <a:latin typeface="Arial" panose="020B0604020202020204" pitchFamily="34" charset="0"/>
            </a:endParaRPr>
          </a:p>
          <a:p>
            <a:pPr algn="l"/>
            <a:r>
              <a:rPr lang="ja-JP" altLang="en-US" sz="2400" dirty="0">
                <a:solidFill>
                  <a:srgbClr val="333333"/>
                </a:solidFill>
                <a:latin typeface="Arial" panose="020B0604020202020204" pitchFamily="34" charset="0"/>
              </a:rPr>
              <a:t>パソコンを</a:t>
            </a:r>
            <a:r>
              <a:rPr lang="en-US" altLang="ja-JP" sz="2400" dirty="0" err="1">
                <a:solidFill>
                  <a:srgbClr val="333333"/>
                </a:solidFill>
                <a:latin typeface="Arial" panose="020B0604020202020204" pitchFamily="34" charset="0"/>
              </a:rPr>
              <a:t>linuxOS</a:t>
            </a:r>
            <a:r>
              <a:rPr lang="ja-JP" altLang="en-US" sz="2400" dirty="0">
                <a:solidFill>
                  <a:srgbClr val="333333"/>
                </a:solidFill>
                <a:latin typeface="Arial" panose="020B0604020202020204" pitchFamily="34" charset="0"/>
              </a:rPr>
              <a:t>にする。ここでは、</a:t>
            </a:r>
            <a:r>
              <a:rPr lang="en-US" altLang="ja-JP" sz="2400" dirty="0">
                <a:solidFill>
                  <a:srgbClr val="333333"/>
                </a:solidFill>
                <a:latin typeface="Arial" panose="020B0604020202020204" pitchFamily="34" charset="0"/>
              </a:rPr>
              <a:t>fedora</a:t>
            </a:r>
            <a:r>
              <a:rPr lang="ja-JP" altLang="en-US" sz="2400" dirty="0">
                <a:solidFill>
                  <a:srgbClr val="333333"/>
                </a:solidFill>
                <a:latin typeface="Arial" panose="020B0604020202020204" pitchFamily="34" charset="0"/>
              </a:rPr>
              <a:t>を利用する。</a:t>
            </a:r>
            <a:endParaRPr lang="ja-JP" altLang="en-US" sz="2400" b="0" i="0" dirty="0">
              <a:solidFill>
                <a:srgbClr val="333333"/>
              </a:solidFill>
              <a:effectLst/>
              <a:latin typeface="Arial" panose="020B0604020202020204" pitchFamily="34" charset="0"/>
            </a:endParaRPr>
          </a:p>
          <a:p>
            <a:pPr algn="l"/>
            <a:r>
              <a:rPr lang="en-US" altLang="ja-JP" sz="2400" b="0" i="0" dirty="0">
                <a:solidFill>
                  <a:srgbClr val="333333"/>
                </a:solidFill>
                <a:effectLst/>
                <a:latin typeface="Arial" panose="020B0604020202020204" pitchFamily="34" charset="0"/>
              </a:rPr>
              <a:t>LINUX</a:t>
            </a:r>
            <a:r>
              <a:rPr lang="ja-JP" altLang="en-US" sz="2400" b="0" i="0" dirty="0">
                <a:solidFill>
                  <a:srgbClr val="333333"/>
                </a:solidFill>
                <a:effectLst/>
                <a:latin typeface="Arial" panose="020B0604020202020204" pitchFamily="34" charset="0"/>
              </a:rPr>
              <a:t>のインストール</a:t>
            </a:r>
          </a:p>
          <a:p>
            <a:pPr algn="l"/>
            <a:r>
              <a:rPr lang="ja-JP" altLang="en-US" sz="2400" b="0" i="0" dirty="0">
                <a:solidFill>
                  <a:srgbClr val="333333"/>
                </a:solidFill>
                <a:effectLst/>
                <a:latin typeface="Arial" panose="020B0604020202020204" pitchFamily="34" charset="0"/>
              </a:rPr>
              <a:t>①　</a:t>
            </a:r>
            <a:r>
              <a:rPr lang="en-US" altLang="ja-JP" sz="2400" b="0" i="0" dirty="0">
                <a:solidFill>
                  <a:srgbClr val="333333"/>
                </a:solidFill>
                <a:effectLst/>
                <a:latin typeface="Arial" panose="020B0604020202020204" pitchFamily="34" charset="0"/>
              </a:rPr>
              <a:t>FEDORA</a:t>
            </a:r>
            <a:r>
              <a:rPr lang="ja-JP" altLang="en-US" sz="2400" b="0" i="0" dirty="0">
                <a:solidFill>
                  <a:srgbClr val="333333"/>
                </a:solidFill>
                <a:effectLst/>
                <a:latin typeface="Arial" panose="020B0604020202020204" pitchFamily="34" charset="0"/>
              </a:rPr>
              <a:t>サイトからファイルをダウンロードする。</a:t>
            </a:r>
          </a:p>
          <a:p>
            <a:pPr algn="l"/>
            <a:r>
              <a:rPr lang="ja-JP" altLang="en-US" sz="2400" b="0" i="0" dirty="0">
                <a:solidFill>
                  <a:srgbClr val="333333"/>
                </a:solidFill>
                <a:effectLst/>
                <a:latin typeface="Arial" panose="020B0604020202020204" pitchFamily="34" charset="0"/>
              </a:rPr>
              <a:t>　　</a:t>
            </a:r>
            <a:r>
              <a:rPr lang="en-US" altLang="ja-JP" sz="2400" b="0" i="0" u="sng" strike="noStrike" dirty="0">
                <a:solidFill>
                  <a:srgbClr val="51666C"/>
                </a:solidFill>
                <a:effectLst/>
                <a:latin typeface="Arial" panose="020B0604020202020204" pitchFamily="34" charset="0"/>
                <a:hlinkClick r:id="rId2"/>
              </a:rPr>
              <a:t>https://getfedora.org/ja/</a:t>
            </a:r>
            <a:endParaRPr lang="en-US" altLang="ja-JP" sz="2400" b="0" i="0" dirty="0">
              <a:solidFill>
                <a:srgbClr val="333333"/>
              </a:solidFill>
              <a:effectLst/>
              <a:latin typeface="Arial" panose="020B0604020202020204" pitchFamily="34" charset="0"/>
            </a:endParaRPr>
          </a:p>
          <a:p>
            <a:pPr algn="l"/>
            <a:r>
              <a:rPr lang="ja-JP" altLang="en-US" sz="2400" b="0" i="0" dirty="0">
                <a:solidFill>
                  <a:srgbClr val="333333"/>
                </a:solidFill>
                <a:effectLst/>
                <a:latin typeface="Arial" panose="020B0604020202020204" pitchFamily="34" charset="0"/>
              </a:rPr>
              <a:t>　　今回は、</a:t>
            </a:r>
            <a:r>
              <a:rPr lang="en-US" altLang="ja-JP" sz="2400" b="0" i="0" dirty="0">
                <a:solidFill>
                  <a:srgbClr val="333333"/>
                </a:solidFill>
                <a:effectLst/>
                <a:latin typeface="Arial" panose="020B0604020202020204" pitchFamily="34" charset="0"/>
              </a:rPr>
              <a:t>Fedora21Workstation</a:t>
            </a:r>
            <a:r>
              <a:rPr lang="ja-JP" altLang="en-US" sz="2400" b="0" i="0" dirty="0">
                <a:solidFill>
                  <a:srgbClr val="333333"/>
                </a:solidFill>
                <a:effectLst/>
                <a:latin typeface="Arial" panose="020B0604020202020204" pitchFamily="34" charset="0"/>
              </a:rPr>
              <a:t>版をインストールします。</a:t>
            </a:r>
          </a:p>
          <a:p>
            <a:pPr algn="l"/>
            <a:r>
              <a:rPr lang="ja-JP" altLang="en-US" sz="2400" b="0" i="0" dirty="0">
                <a:solidFill>
                  <a:srgbClr val="333333"/>
                </a:solidFill>
                <a:effectLst/>
                <a:latin typeface="Arial" panose="020B0604020202020204" pitchFamily="34" charset="0"/>
              </a:rPr>
              <a:t>②　ダウンロードしたファイルを解凍して、</a:t>
            </a:r>
            <a:r>
              <a:rPr lang="en-US" altLang="ja-JP" sz="2400" b="0" i="0" dirty="0">
                <a:solidFill>
                  <a:srgbClr val="333333"/>
                </a:solidFill>
                <a:effectLst/>
                <a:latin typeface="Arial" panose="020B0604020202020204" pitchFamily="34" charset="0"/>
              </a:rPr>
              <a:t>ISO</a:t>
            </a:r>
            <a:r>
              <a:rPr lang="ja-JP" altLang="en-US" sz="2400" b="0" i="0" dirty="0">
                <a:solidFill>
                  <a:srgbClr val="333333"/>
                </a:solidFill>
                <a:effectLst/>
                <a:latin typeface="Arial" panose="020B0604020202020204" pitchFamily="34" charset="0"/>
              </a:rPr>
              <a:t>により、</a:t>
            </a:r>
            <a:r>
              <a:rPr lang="en-US" altLang="ja-JP" sz="2400" b="0" i="0" dirty="0">
                <a:solidFill>
                  <a:srgbClr val="333333"/>
                </a:solidFill>
                <a:effectLst/>
                <a:latin typeface="Arial" panose="020B0604020202020204" pitchFamily="34" charset="0"/>
              </a:rPr>
              <a:t>DVD-R</a:t>
            </a:r>
            <a:r>
              <a:rPr lang="ja-JP" altLang="en-US" sz="2400" b="0" i="0" dirty="0">
                <a:solidFill>
                  <a:srgbClr val="333333"/>
                </a:solidFill>
                <a:effectLst/>
                <a:latin typeface="Arial" panose="020B0604020202020204" pitchFamily="34" charset="0"/>
              </a:rPr>
              <a:t>にデータを　</a:t>
            </a:r>
            <a:endParaRPr lang="en-US" altLang="ja-JP" sz="2400" b="0" i="0" dirty="0">
              <a:solidFill>
                <a:srgbClr val="333333"/>
              </a:solidFill>
              <a:effectLst/>
              <a:latin typeface="Arial" panose="020B0604020202020204" pitchFamily="34" charset="0"/>
            </a:endParaRPr>
          </a:p>
          <a:p>
            <a:pPr algn="l"/>
            <a:r>
              <a:rPr lang="ja-JP" altLang="en-US" sz="2400" dirty="0">
                <a:solidFill>
                  <a:srgbClr val="333333"/>
                </a:solidFill>
                <a:latin typeface="Arial" panose="020B0604020202020204" pitchFamily="34" charset="0"/>
              </a:rPr>
              <a:t>　　</a:t>
            </a:r>
            <a:r>
              <a:rPr lang="ja-JP" altLang="en-US" sz="2400" b="0" i="0" dirty="0">
                <a:solidFill>
                  <a:srgbClr val="333333"/>
                </a:solidFill>
                <a:effectLst/>
                <a:latin typeface="Arial" panose="020B0604020202020204" pitchFamily="34" charset="0"/>
              </a:rPr>
              <a:t>焼き付ける。（</a:t>
            </a:r>
            <a:r>
              <a:rPr lang="en-US" altLang="ja-JP" sz="2400" b="0" i="0" dirty="0">
                <a:solidFill>
                  <a:srgbClr val="333333"/>
                </a:solidFill>
                <a:effectLst/>
                <a:latin typeface="Arial" panose="020B0604020202020204" pitchFamily="34" charset="0"/>
              </a:rPr>
              <a:t>USB</a:t>
            </a:r>
            <a:r>
              <a:rPr lang="ja-JP" altLang="en-US" sz="2400" b="0" i="0" dirty="0">
                <a:solidFill>
                  <a:srgbClr val="333333"/>
                </a:solidFill>
                <a:effectLst/>
                <a:latin typeface="Arial" panose="020B0604020202020204" pitchFamily="34" charset="0"/>
              </a:rPr>
              <a:t>メモリーカードでもできる）</a:t>
            </a:r>
          </a:p>
          <a:p>
            <a:pPr algn="l"/>
            <a:r>
              <a:rPr lang="ja-JP" altLang="en-US" sz="2400" b="0" i="0" dirty="0">
                <a:solidFill>
                  <a:srgbClr val="333333"/>
                </a:solidFill>
                <a:effectLst/>
                <a:latin typeface="Arial" panose="020B0604020202020204" pitchFamily="34" charset="0"/>
              </a:rPr>
              <a:t>③　準備できたら</a:t>
            </a:r>
            <a:r>
              <a:rPr lang="en-US" altLang="ja-JP" sz="2400" b="0" i="0" dirty="0">
                <a:solidFill>
                  <a:srgbClr val="333333"/>
                </a:solidFill>
                <a:effectLst/>
                <a:latin typeface="Arial" panose="020B0604020202020204" pitchFamily="34" charset="0"/>
              </a:rPr>
              <a:t>DVD-R</a:t>
            </a:r>
            <a:r>
              <a:rPr lang="ja-JP" altLang="en-US" sz="2400" b="0" i="0" dirty="0">
                <a:solidFill>
                  <a:srgbClr val="333333"/>
                </a:solidFill>
                <a:effectLst/>
                <a:latin typeface="Arial" panose="020B0604020202020204" pitchFamily="34" charset="0"/>
              </a:rPr>
              <a:t>をパソコン</a:t>
            </a:r>
            <a:r>
              <a:rPr lang="en-US" altLang="ja-JP" sz="2400" b="0" i="0" dirty="0">
                <a:solidFill>
                  <a:srgbClr val="333333"/>
                </a:solidFill>
                <a:effectLst/>
                <a:latin typeface="Arial" panose="020B0604020202020204" pitchFamily="34" charset="0"/>
              </a:rPr>
              <a:t>DVD</a:t>
            </a:r>
            <a:r>
              <a:rPr lang="ja-JP" altLang="en-US" sz="2400" b="0" i="0" dirty="0">
                <a:solidFill>
                  <a:srgbClr val="333333"/>
                </a:solidFill>
                <a:effectLst/>
                <a:latin typeface="Arial" panose="020B0604020202020204" pitchFamily="34" charset="0"/>
              </a:rPr>
              <a:t>装置にセットして再起動する。</a:t>
            </a:r>
          </a:p>
          <a:p>
            <a:pPr algn="l"/>
            <a:endParaRPr lang="ja-JP" altLang="en-US" sz="2400" b="0" i="0" dirty="0">
              <a:solidFill>
                <a:srgbClr val="333333"/>
              </a:solidFill>
              <a:effectLst/>
              <a:latin typeface="Arial" panose="020B0604020202020204" pitchFamily="34" charset="0"/>
            </a:endParaRPr>
          </a:p>
          <a:p>
            <a:pPr algn="l"/>
            <a:r>
              <a:rPr lang="en-US" altLang="ja-JP" sz="2400" b="0" i="0" dirty="0">
                <a:solidFill>
                  <a:srgbClr val="333333"/>
                </a:solidFill>
                <a:effectLst/>
                <a:latin typeface="Arial" panose="020B0604020202020204" pitchFamily="34" charset="0"/>
              </a:rPr>
              <a:t>XAMPP</a:t>
            </a:r>
            <a:r>
              <a:rPr lang="ja-JP" altLang="en-US" sz="2400" b="0" i="0" dirty="0">
                <a:solidFill>
                  <a:srgbClr val="333333"/>
                </a:solidFill>
                <a:effectLst/>
                <a:latin typeface="Arial" panose="020B0604020202020204" pitchFamily="34" charset="0"/>
              </a:rPr>
              <a:t>のインストール</a:t>
            </a:r>
          </a:p>
          <a:p>
            <a:pPr algn="l"/>
            <a:r>
              <a:rPr lang="ja-JP" altLang="en-US" sz="2400" b="0" i="0" dirty="0">
                <a:solidFill>
                  <a:srgbClr val="333333"/>
                </a:solidFill>
                <a:effectLst/>
                <a:latin typeface="Arial" panose="020B0604020202020204" pitchFamily="34" charset="0"/>
              </a:rPr>
              <a:t>③　</a:t>
            </a:r>
            <a:r>
              <a:rPr lang="en-US" altLang="ja-JP" sz="2400" b="0" i="0" dirty="0">
                <a:solidFill>
                  <a:srgbClr val="333333"/>
                </a:solidFill>
                <a:effectLst/>
                <a:latin typeface="Arial" panose="020B0604020202020204" pitchFamily="34" charset="0"/>
              </a:rPr>
              <a:t>XAMPP</a:t>
            </a:r>
            <a:r>
              <a:rPr lang="ja-JP" altLang="en-US" sz="2400" b="0" i="0" dirty="0">
                <a:solidFill>
                  <a:srgbClr val="333333"/>
                </a:solidFill>
                <a:effectLst/>
                <a:latin typeface="Arial" panose="020B0604020202020204" pitchFamily="34" charset="0"/>
              </a:rPr>
              <a:t>サイトからファイルをダウンロードする。</a:t>
            </a:r>
          </a:p>
          <a:p>
            <a:pPr algn="l"/>
            <a:r>
              <a:rPr lang="ja-JP" altLang="en-US" sz="2400" b="0" i="0" dirty="0">
                <a:solidFill>
                  <a:srgbClr val="333333"/>
                </a:solidFill>
                <a:effectLst/>
                <a:latin typeface="Arial" panose="020B0604020202020204" pitchFamily="34" charset="0"/>
              </a:rPr>
              <a:t>　</a:t>
            </a:r>
            <a:r>
              <a:rPr lang="en-US" altLang="ja-JP" sz="2400" b="0" i="0" u="sng" strike="noStrike" dirty="0">
                <a:solidFill>
                  <a:srgbClr val="51666C"/>
                </a:solidFill>
                <a:effectLst/>
                <a:latin typeface="Arial" panose="020B0604020202020204" pitchFamily="34" charset="0"/>
                <a:hlinkClick r:id="rId3"/>
              </a:rPr>
              <a:t>https://osdn.jp/projects/xampp/releases/</a:t>
            </a:r>
            <a:r>
              <a:rPr lang="ja-JP" altLang="en-US" sz="2400" b="0" i="0" dirty="0">
                <a:solidFill>
                  <a:srgbClr val="333333"/>
                </a:solidFill>
                <a:effectLst/>
                <a:latin typeface="Arial" panose="020B0604020202020204" pitchFamily="34" charset="0"/>
              </a:rPr>
              <a:t>　</a:t>
            </a:r>
          </a:p>
          <a:p>
            <a:pPr algn="l"/>
            <a:r>
              <a:rPr lang="ja-JP" altLang="en-US" sz="2400" b="0" i="0" dirty="0">
                <a:solidFill>
                  <a:srgbClr val="333333"/>
                </a:solidFill>
                <a:effectLst/>
                <a:latin typeface="Arial" panose="020B0604020202020204" pitchFamily="34" charset="0"/>
              </a:rPr>
              <a:t>　　</a:t>
            </a:r>
            <a:r>
              <a:rPr lang="en-US" altLang="ja-JP" sz="2400" b="0" i="0" dirty="0">
                <a:solidFill>
                  <a:srgbClr val="333333"/>
                </a:solidFill>
                <a:effectLst/>
                <a:latin typeface="Arial" panose="020B0604020202020204" pitchFamily="34" charset="0"/>
              </a:rPr>
              <a:t>Ver</a:t>
            </a:r>
            <a:r>
              <a:rPr lang="ja-JP" altLang="en-US" sz="2400" b="0" i="0" dirty="0">
                <a:solidFill>
                  <a:srgbClr val="333333"/>
                </a:solidFill>
                <a:effectLst/>
                <a:latin typeface="Arial" panose="020B0604020202020204" pitchFamily="34" charset="0"/>
              </a:rPr>
              <a:t>　</a:t>
            </a:r>
            <a:r>
              <a:rPr lang="en-US" altLang="ja-JP" sz="2400" b="0" i="0" dirty="0">
                <a:solidFill>
                  <a:srgbClr val="333333"/>
                </a:solidFill>
                <a:effectLst/>
                <a:latin typeface="Arial" panose="020B0604020202020204" pitchFamily="34" charset="0"/>
              </a:rPr>
              <a:t>5.6.15</a:t>
            </a:r>
            <a:r>
              <a:rPr lang="ja-JP" altLang="en-US" sz="2400" b="0" i="0" dirty="0">
                <a:solidFill>
                  <a:srgbClr val="333333"/>
                </a:solidFill>
                <a:effectLst/>
                <a:latin typeface="Arial" panose="020B0604020202020204" pitchFamily="34" charset="0"/>
              </a:rPr>
              <a:t>をインストールします。</a:t>
            </a:r>
          </a:p>
        </p:txBody>
      </p:sp>
    </p:spTree>
    <p:extLst>
      <p:ext uri="{BB962C8B-B14F-4D97-AF65-F5344CB8AC3E}">
        <p14:creationId xmlns:p14="http://schemas.microsoft.com/office/powerpoint/2010/main" val="1947404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C28760B-C745-C8ED-CAD8-7E270BC9865D}"/>
              </a:ext>
            </a:extLst>
          </p:cNvPr>
          <p:cNvSpPr txBox="1"/>
          <p:nvPr/>
        </p:nvSpPr>
        <p:spPr>
          <a:xfrm>
            <a:off x="1023424" y="525752"/>
            <a:ext cx="10230730" cy="2677656"/>
          </a:xfrm>
          <a:prstGeom prst="rect">
            <a:avLst/>
          </a:prstGeom>
          <a:noFill/>
        </p:spPr>
        <p:txBody>
          <a:bodyPr wrap="square">
            <a:spAutoFit/>
          </a:bodyPr>
          <a:lstStyle/>
          <a:p>
            <a:r>
              <a:rPr lang="en-US" altLang="ja-JP" sz="2400" dirty="0"/>
              <a:t>windows</a:t>
            </a:r>
            <a:r>
              <a:rPr lang="ja-JP" altLang="en-US" sz="2400" dirty="0"/>
              <a:t>サーバー構築手順</a:t>
            </a:r>
            <a:endParaRPr lang="en-US" altLang="ja-JP" sz="2400" dirty="0"/>
          </a:p>
          <a:p>
            <a:endParaRPr lang="en-US" altLang="ja-JP" sz="2400" dirty="0"/>
          </a:p>
          <a:p>
            <a:r>
              <a:rPr lang="ja-JP" altLang="en-US" sz="2400" b="0" i="0" dirty="0">
                <a:solidFill>
                  <a:srgbClr val="444444"/>
                </a:solidFill>
                <a:effectLst/>
                <a:latin typeface="ヒラギノ角ゴ Pro W3"/>
              </a:rPr>
              <a:t>ローカル</a:t>
            </a:r>
            <a:r>
              <a:rPr lang="en-US" altLang="ja-JP" sz="2400" b="0" i="0" dirty="0">
                <a:solidFill>
                  <a:srgbClr val="444444"/>
                </a:solidFill>
                <a:effectLst/>
                <a:latin typeface="ヒラギノ角ゴ Pro W3"/>
              </a:rPr>
              <a:t>WEB</a:t>
            </a:r>
            <a:r>
              <a:rPr lang="ja-JP" altLang="en-US" sz="2400" b="0" i="0" dirty="0">
                <a:solidFill>
                  <a:srgbClr val="444444"/>
                </a:solidFill>
                <a:effectLst/>
                <a:latin typeface="ヒラギノ角ゴ Pro W3"/>
              </a:rPr>
              <a:t>サイトの作り方</a:t>
            </a:r>
            <a:endParaRPr lang="en-US" altLang="ja-JP" sz="2400" b="0" i="0" dirty="0">
              <a:solidFill>
                <a:srgbClr val="444444"/>
              </a:solidFill>
              <a:effectLst/>
              <a:latin typeface="ヒラギノ角ゴ Pro W3"/>
            </a:endParaRPr>
          </a:p>
          <a:p>
            <a:endParaRPr lang="en-US" altLang="ja-JP" sz="2400" dirty="0">
              <a:solidFill>
                <a:srgbClr val="444444"/>
              </a:solidFill>
              <a:latin typeface="ヒラギノ角ゴ Pro W3"/>
            </a:endParaRPr>
          </a:p>
          <a:p>
            <a:r>
              <a:rPr lang="ja-JP" altLang="en-US" sz="2400" b="0" i="0" dirty="0">
                <a:solidFill>
                  <a:srgbClr val="444444"/>
                </a:solidFill>
                <a:effectLst/>
                <a:latin typeface="ヒラギノ角ゴ Pro W3"/>
              </a:rPr>
              <a:t>１．公開フォルダと</a:t>
            </a:r>
            <a:r>
              <a:rPr lang="en-US" altLang="ja-JP" sz="2400" b="0" i="0" dirty="0">
                <a:solidFill>
                  <a:srgbClr val="444444"/>
                </a:solidFill>
                <a:effectLst/>
                <a:latin typeface="ヒラギノ角ゴ Pro W3"/>
              </a:rPr>
              <a:t>HTML</a:t>
            </a:r>
            <a:r>
              <a:rPr lang="ja-JP" altLang="en-US" sz="2400" b="0" i="0" dirty="0">
                <a:solidFill>
                  <a:srgbClr val="444444"/>
                </a:solidFill>
                <a:effectLst/>
                <a:latin typeface="ヒラギノ角ゴ Pro W3"/>
              </a:rPr>
              <a:t>の準備</a:t>
            </a:r>
            <a:endParaRPr lang="en-US" altLang="ja-JP" sz="2400" b="0" i="0" dirty="0">
              <a:solidFill>
                <a:srgbClr val="444444"/>
              </a:solidFill>
              <a:effectLst/>
              <a:latin typeface="ヒラギノ角ゴ Pro W3"/>
            </a:endParaRPr>
          </a:p>
          <a:p>
            <a:r>
              <a:rPr lang="ja-JP" altLang="en-US" sz="2400" dirty="0">
                <a:solidFill>
                  <a:srgbClr val="444444"/>
                </a:solidFill>
                <a:latin typeface="ヒラギノ角ゴ Pro W3"/>
              </a:rPr>
              <a:t>２．</a:t>
            </a:r>
            <a:r>
              <a:rPr lang="en-US" altLang="ja-JP" sz="2400" b="0" i="0" dirty="0">
                <a:solidFill>
                  <a:srgbClr val="444444"/>
                </a:solidFill>
                <a:effectLst/>
                <a:latin typeface="ヒラギノ角ゴ Pro W3"/>
              </a:rPr>
              <a:t>Apache</a:t>
            </a:r>
            <a:r>
              <a:rPr lang="ja-JP" altLang="en-US" sz="2400" b="0" i="0" dirty="0">
                <a:solidFill>
                  <a:srgbClr val="444444"/>
                </a:solidFill>
                <a:effectLst/>
                <a:latin typeface="ヒラギノ角ゴ Pro W3"/>
              </a:rPr>
              <a:t>の設定・起動</a:t>
            </a:r>
            <a:endParaRPr lang="en-US" altLang="ja-JP" sz="2400" b="0" i="0" dirty="0">
              <a:solidFill>
                <a:srgbClr val="444444"/>
              </a:solidFill>
              <a:effectLst/>
              <a:latin typeface="ヒラギノ角ゴ Pro W3"/>
            </a:endParaRPr>
          </a:p>
          <a:p>
            <a:r>
              <a:rPr lang="ja-JP" altLang="en-US" sz="2400" dirty="0">
                <a:solidFill>
                  <a:srgbClr val="444444"/>
                </a:solidFill>
                <a:latin typeface="ヒラギノ角ゴ Pro W3"/>
              </a:rPr>
              <a:t>３．</a:t>
            </a:r>
            <a:r>
              <a:rPr lang="ja-JP" altLang="en-US" sz="2400" b="0" i="0" dirty="0">
                <a:solidFill>
                  <a:srgbClr val="444444"/>
                </a:solidFill>
                <a:effectLst/>
                <a:latin typeface="ヒラギノ角ゴ Pro W3"/>
              </a:rPr>
              <a:t>ブラウザで</a:t>
            </a:r>
            <a:r>
              <a:rPr lang="en-US" altLang="ja-JP" sz="2400" b="0" i="0" dirty="0">
                <a:solidFill>
                  <a:srgbClr val="444444"/>
                </a:solidFill>
                <a:effectLst/>
                <a:latin typeface="ヒラギノ角ゴ Pro W3"/>
              </a:rPr>
              <a:t>WEB</a:t>
            </a:r>
            <a:r>
              <a:rPr lang="ja-JP" altLang="en-US" sz="2400" b="0" i="0" dirty="0">
                <a:solidFill>
                  <a:srgbClr val="444444"/>
                </a:solidFill>
                <a:effectLst/>
                <a:latin typeface="ヒラギノ角ゴ Pro W3"/>
              </a:rPr>
              <a:t>サイトにアクセスする</a:t>
            </a:r>
            <a:endParaRPr lang="ja-JP" altLang="en-US" sz="2400" dirty="0"/>
          </a:p>
        </p:txBody>
      </p:sp>
    </p:spTree>
    <p:extLst>
      <p:ext uri="{BB962C8B-B14F-4D97-AF65-F5344CB8AC3E}">
        <p14:creationId xmlns:p14="http://schemas.microsoft.com/office/powerpoint/2010/main" val="368686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E91561A-22E9-7271-D077-C586CDB36738}"/>
              </a:ext>
            </a:extLst>
          </p:cNvPr>
          <p:cNvSpPr txBox="1"/>
          <p:nvPr/>
        </p:nvSpPr>
        <p:spPr>
          <a:xfrm>
            <a:off x="998566" y="471176"/>
            <a:ext cx="10194867" cy="6370975"/>
          </a:xfrm>
          <a:prstGeom prst="rect">
            <a:avLst/>
          </a:prstGeom>
          <a:noFill/>
        </p:spPr>
        <p:txBody>
          <a:bodyPr wrap="square">
            <a:spAutoFit/>
          </a:bodyPr>
          <a:lstStyle/>
          <a:p>
            <a:r>
              <a:rPr lang="ja-JP" altLang="en-US" sz="2400" i="0" dirty="0">
                <a:solidFill>
                  <a:srgbClr val="444444"/>
                </a:solidFill>
                <a:effectLst/>
                <a:latin typeface="ヒラギノ角ゴ Pro W3"/>
              </a:rPr>
              <a:t>１．公開フォルダ</a:t>
            </a:r>
            <a:br>
              <a:rPr lang="ja-JP" altLang="en-US" sz="2400" dirty="0"/>
            </a:br>
            <a:r>
              <a:rPr lang="en-US" altLang="ja-JP" sz="2400" b="0" i="0" dirty="0">
                <a:solidFill>
                  <a:srgbClr val="444444"/>
                </a:solidFill>
                <a:effectLst/>
                <a:latin typeface="ヒラギノ角ゴ Pro W3"/>
              </a:rPr>
              <a:t>C:\xampp\ht</a:t>
            </a:r>
            <a:r>
              <a:rPr lang="en-US" altLang="ja-JP" sz="2400" dirty="0">
                <a:solidFill>
                  <a:srgbClr val="444444"/>
                </a:solidFill>
                <a:latin typeface="ヒラギノ角ゴ Pro W3"/>
              </a:rPr>
              <a:t>docs\myhome</a:t>
            </a:r>
          </a:p>
          <a:p>
            <a:endParaRPr lang="en-US" altLang="ja-JP" sz="2400" dirty="0">
              <a:solidFill>
                <a:srgbClr val="444444"/>
              </a:solidFill>
              <a:latin typeface="ヒラギノ角ゴ Pro W3"/>
            </a:endParaRPr>
          </a:p>
          <a:p>
            <a:r>
              <a:rPr lang="ja-JP" altLang="en-US" sz="2400" dirty="0">
                <a:solidFill>
                  <a:srgbClr val="444444"/>
                </a:solidFill>
                <a:latin typeface="ヒラギノ角ゴ Pro W3"/>
              </a:rPr>
              <a:t>２．</a:t>
            </a:r>
            <a:r>
              <a:rPr lang="en-US" altLang="ja-JP" sz="2400" i="0" dirty="0">
                <a:solidFill>
                  <a:srgbClr val="12334B"/>
                </a:solidFill>
                <a:effectLst/>
                <a:latin typeface="ヒラギノ角ゴ Pro W3"/>
              </a:rPr>
              <a:t>Apache</a:t>
            </a:r>
            <a:r>
              <a:rPr lang="ja-JP" altLang="en-US" sz="2400" i="0" dirty="0">
                <a:solidFill>
                  <a:srgbClr val="12334B"/>
                </a:solidFill>
                <a:effectLst/>
                <a:latin typeface="ヒラギノ角ゴ Pro W3"/>
              </a:rPr>
              <a:t>の設定・起動</a:t>
            </a:r>
            <a:endParaRPr lang="en-US" altLang="ja-JP" sz="2400" i="0" dirty="0">
              <a:solidFill>
                <a:srgbClr val="12334B"/>
              </a:solidFill>
              <a:effectLst/>
              <a:latin typeface="ヒラギノ角ゴ Pro W3"/>
            </a:endParaRPr>
          </a:p>
          <a:p>
            <a:r>
              <a:rPr lang="en-US" altLang="ja-JP" sz="2400" i="0" dirty="0">
                <a:solidFill>
                  <a:srgbClr val="12334B"/>
                </a:solidFill>
                <a:effectLst/>
                <a:latin typeface="ヒラギノ角ゴ Pro W3"/>
              </a:rPr>
              <a:t>Apache</a:t>
            </a:r>
            <a:r>
              <a:rPr lang="ja-JP" altLang="en-US" sz="2400" i="0" dirty="0">
                <a:solidFill>
                  <a:srgbClr val="12334B"/>
                </a:solidFill>
                <a:effectLst/>
                <a:latin typeface="ヒラギノ角ゴ Pro W3"/>
              </a:rPr>
              <a:t>の設定ファイル</a:t>
            </a:r>
            <a:r>
              <a:rPr lang="en-US" altLang="ja-JP" sz="2400" i="0" dirty="0">
                <a:solidFill>
                  <a:srgbClr val="12334B"/>
                </a:solidFill>
                <a:effectLst/>
                <a:latin typeface="ヒラギノ角ゴ Pro W3"/>
              </a:rPr>
              <a:t>(</a:t>
            </a:r>
            <a:r>
              <a:rPr lang="en-US" altLang="ja-JP" sz="2400" i="0" dirty="0" err="1">
                <a:solidFill>
                  <a:srgbClr val="12334B"/>
                </a:solidFill>
                <a:effectLst/>
                <a:latin typeface="ヒラギノ角ゴ Pro W3"/>
              </a:rPr>
              <a:t>httpd.conf</a:t>
            </a:r>
            <a:r>
              <a:rPr lang="en-US" altLang="ja-JP" sz="2400" i="0" dirty="0">
                <a:solidFill>
                  <a:srgbClr val="12334B"/>
                </a:solidFill>
                <a:effectLst/>
                <a:latin typeface="ヒラギノ角ゴ Pro W3"/>
              </a:rPr>
              <a:t>)</a:t>
            </a:r>
            <a:r>
              <a:rPr lang="ja-JP" altLang="en-US" sz="2400" i="0" dirty="0">
                <a:solidFill>
                  <a:srgbClr val="12334B"/>
                </a:solidFill>
                <a:effectLst/>
                <a:latin typeface="ヒラギノ角ゴ Pro W3"/>
              </a:rPr>
              <a:t>を開く</a:t>
            </a:r>
            <a:endParaRPr lang="en-US" altLang="ja-JP" sz="2400" i="0" dirty="0">
              <a:solidFill>
                <a:srgbClr val="12334B"/>
              </a:solidFill>
              <a:effectLst/>
              <a:latin typeface="ヒラギノ角ゴ Pro W3"/>
            </a:endParaRPr>
          </a:p>
          <a:p>
            <a:endParaRPr lang="en-US" altLang="ja-JP" sz="2400" dirty="0">
              <a:solidFill>
                <a:srgbClr val="12334B"/>
              </a:solidFill>
              <a:latin typeface="ヒラギノ角ゴ Pro W3"/>
            </a:endParaRPr>
          </a:p>
          <a:p>
            <a:r>
              <a:rPr lang="en-US" altLang="ja-JP" sz="2400" i="0" dirty="0">
                <a:solidFill>
                  <a:srgbClr val="444444"/>
                </a:solidFill>
                <a:effectLst/>
                <a:latin typeface="ヒラギノ角ゴ Pro W3"/>
              </a:rPr>
              <a:t>XAMPP</a:t>
            </a:r>
            <a:r>
              <a:rPr lang="ja-JP" altLang="en-US" sz="2400" i="0" dirty="0">
                <a:solidFill>
                  <a:srgbClr val="444444"/>
                </a:solidFill>
                <a:effectLst/>
                <a:latin typeface="ヒラギノ角ゴ Pro W3"/>
              </a:rPr>
              <a:t>コントロールパネルを開き</a:t>
            </a:r>
            <a:r>
              <a:rPr lang="en-US" altLang="ja-JP" sz="2400" i="0" dirty="0">
                <a:solidFill>
                  <a:srgbClr val="444444"/>
                </a:solidFill>
                <a:effectLst/>
                <a:latin typeface="ヒラギノ角ゴ Pro W3"/>
              </a:rPr>
              <a:t>『Config-&gt;Apache(</a:t>
            </a:r>
            <a:r>
              <a:rPr lang="en-US" altLang="ja-JP" sz="2400" i="0" dirty="0" err="1">
                <a:solidFill>
                  <a:srgbClr val="444444"/>
                </a:solidFill>
                <a:effectLst/>
                <a:latin typeface="ヒラギノ角ゴ Pro W3"/>
              </a:rPr>
              <a:t>httpd.conf</a:t>
            </a:r>
            <a:r>
              <a:rPr lang="en-US" altLang="ja-JP" sz="2400" i="0" dirty="0">
                <a:solidFill>
                  <a:srgbClr val="444444"/>
                </a:solidFill>
                <a:effectLst/>
                <a:latin typeface="ヒラギノ角ゴ Pro W3"/>
              </a:rPr>
              <a:t>)』</a:t>
            </a:r>
            <a:r>
              <a:rPr lang="ja-JP" altLang="en-US" sz="2400" i="0" dirty="0">
                <a:solidFill>
                  <a:srgbClr val="444444"/>
                </a:solidFill>
                <a:effectLst/>
                <a:latin typeface="ヒラギノ角ゴ Pro W3"/>
              </a:rPr>
              <a:t>を選択して</a:t>
            </a:r>
            <a:r>
              <a:rPr lang="en-US" altLang="ja-JP" sz="2400" i="0" dirty="0">
                <a:solidFill>
                  <a:srgbClr val="444444"/>
                </a:solidFill>
                <a:effectLst/>
                <a:latin typeface="ヒラギノ角ゴ Pro W3"/>
              </a:rPr>
              <a:t>Apache</a:t>
            </a:r>
            <a:r>
              <a:rPr lang="ja-JP" altLang="en-US" sz="2400" i="0" dirty="0">
                <a:solidFill>
                  <a:srgbClr val="444444"/>
                </a:solidFill>
                <a:effectLst/>
                <a:latin typeface="ヒラギノ角ゴ Pro W3"/>
              </a:rPr>
              <a:t>の設定ファイルを開きましょう。</a:t>
            </a:r>
            <a:r>
              <a:rPr lang="en-US" altLang="ja-JP" sz="2400" i="0" dirty="0">
                <a:solidFill>
                  <a:srgbClr val="444444"/>
                </a:solidFill>
                <a:effectLst/>
                <a:latin typeface="ヒラギノ角ゴ Pro W3"/>
              </a:rPr>
              <a:t>252</a:t>
            </a:r>
            <a:r>
              <a:rPr lang="ja-JP" altLang="en-US" sz="2400" i="0" dirty="0">
                <a:solidFill>
                  <a:srgbClr val="444444"/>
                </a:solidFill>
                <a:effectLst/>
                <a:latin typeface="ヒラギノ角ゴ Pro W3"/>
              </a:rPr>
              <a:t>行付近にある</a:t>
            </a:r>
            <a:endParaRPr lang="ja-JP" altLang="en-US" sz="2400" i="0" dirty="0">
              <a:solidFill>
                <a:srgbClr val="12334B"/>
              </a:solidFill>
              <a:effectLst/>
              <a:latin typeface="ヒラギノ角ゴ Pro W3"/>
            </a:endParaRPr>
          </a:p>
          <a:p>
            <a:r>
              <a:rPr lang="en-US" altLang="ja-JP" sz="2400" i="0" dirty="0">
                <a:solidFill>
                  <a:srgbClr val="12334B"/>
                </a:solidFill>
                <a:effectLst/>
                <a:latin typeface="ヒラギノ角ゴ Pro W3"/>
              </a:rPr>
              <a:t>#</a:t>
            </a:r>
          </a:p>
          <a:p>
            <a:r>
              <a:rPr lang="en-US" altLang="ja-JP" sz="2400" i="0" dirty="0">
                <a:solidFill>
                  <a:srgbClr val="12334B"/>
                </a:solidFill>
                <a:effectLst/>
                <a:latin typeface="ヒラギノ角ゴ Pro W3"/>
              </a:rPr>
              <a:t># </a:t>
            </a:r>
            <a:r>
              <a:rPr lang="en-US" altLang="ja-JP" sz="2400" i="0" dirty="0" err="1">
                <a:solidFill>
                  <a:srgbClr val="12334B"/>
                </a:solidFill>
                <a:effectLst/>
                <a:latin typeface="ヒラギノ角ゴ Pro W3"/>
              </a:rPr>
              <a:t>DocumentRoot</a:t>
            </a:r>
            <a:r>
              <a:rPr lang="en-US" altLang="ja-JP" sz="2400" i="0" dirty="0">
                <a:solidFill>
                  <a:srgbClr val="12334B"/>
                </a:solidFill>
                <a:effectLst/>
                <a:latin typeface="ヒラギノ角ゴ Pro W3"/>
              </a:rPr>
              <a:t>: The directory out of which you will serve your</a:t>
            </a:r>
          </a:p>
          <a:p>
            <a:r>
              <a:rPr lang="en-US" altLang="ja-JP" sz="2400" i="0" dirty="0">
                <a:solidFill>
                  <a:srgbClr val="12334B"/>
                </a:solidFill>
                <a:effectLst/>
                <a:latin typeface="ヒラギノ角ゴ Pro W3"/>
              </a:rPr>
              <a:t># documents. By default, all requests are taken from this directory, but</a:t>
            </a:r>
          </a:p>
          <a:p>
            <a:r>
              <a:rPr lang="en-US" altLang="ja-JP" sz="2400" i="0" dirty="0">
                <a:solidFill>
                  <a:srgbClr val="12334B"/>
                </a:solidFill>
                <a:effectLst/>
                <a:latin typeface="ヒラギノ角ゴ Pro W3"/>
              </a:rPr>
              <a:t># symbolic links and aliases may be used to point to other locations.</a:t>
            </a:r>
          </a:p>
          <a:p>
            <a:r>
              <a:rPr lang="en-US" altLang="ja-JP" sz="2400" i="0" dirty="0">
                <a:solidFill>
                  <a:srgbClr val="12334B"/>
                </a:solidFill>
                <a:effectLst/>
                <a:latin typeface="ヒラギノ角ゴ Pro W3"/>
              </a:rPr>
              <a:t>#</a:t>
            </a:r>
          </a:p>
          <a:p>
            <a:r>
              <a:rPr lang="en-US" altLang="ja-JP" sz="2400" i="0" dirty="0" err="1">
                <a:solidFill>
                  <a:srgbClr val="12334B"/>
                </a:solidFill>
                <a:effectLst/>
                <a:latin typeface="ヒラギノ角ゴ Pro W3"/>
              </a:rPr>
              <a:t>DocumentRoot</a:t>
            </a:r>
            <a:r>
              <a:rPr lang="en-US" altLang="ja-JP" sz="2400" i="0" dirty="0">
                <a:solidFill>
                  <a:srgbClr val="12334B"/>
                </a:solidFill>
                <a:effectLst/>
                <a:latin typeface="ヒラギノ角ゴ Pro W3"/>
              </a:rPr>
              <a:t> "C:/xampp/htdocs</a:t>
            </a:r>
            <a:r>
              <a:rPr lang="en-US" altLang="ja-JP" sz="2400" i="0" dirty="0">
                <a:solidFill>
                  <a:srgbClr val="FF0000"/>
                </a:solidFill>
                <a:effectLst/>
                <a:latin typeface="ヒラギノ角ゴ Pro W3"/>
              </a:rPr>
              <a:t>\myhome</a:t>
            </a:r>
            <a:r>
              <a:rPr lang="en-US" altLang="ja-JP" sz="2400" i="0" dirty="0">
                <a:solidFill>
                  <a:srgbClr val="12334B"/>
                </a:solidFill>
                <a:effectLst/>
                <a:latin typeface="ヒラギノ角ゴ Pro W3"/>
              </a:rPr>
              <a:t>"</a:t>
            </a:r>
          </a:p>
          <a:p>
            <a:r>
              <a:rPr lang="en-US" altLang="ja-JP" sz="2400" i="0" dirty="0">
                <a:solidFill>
                  <a:srgbClr val="12334B"/>
                </a:solidFill>
                <a:effectLst/>
                <a:latin typeface="ヒラギノ角ゴ Pro W3"/>
              </a:rPr>
              <a:t>&lt;Directory "C:/xampp/htdocs</a:t>
            </a:r>
            <a:r>
              <a:rPr lang="en-US" altLang="ja-JP" sz="2400" i="0" dirty="0">
                <a:solidFill>
                  <a:srgbClr val="FF0000"/>
                </a:solidFill>
                <a:effectLst/>
                <a:latin typeface="ヒラギノ角ゴ Pro W3"/>
              </a:rPr>
              <a:t>\myhome</a:t>
            </a:r>
            <a:r>
              <a:rPr lang="en-US" altLang="ja-JP" sz="2400" i="0" dirty="0">
                <a:solidFill>
                  <a:srgbClr val="12334B"/>
                </a:solidFill>
                <a:effectLst/>
                <a:latin typeface="ヒラギノ角ゴ Pro W3"/>
              </a:rPr>
              <a:t>"&gt;</a:t>
            </a:r>
          </a:p>
          <a:p>
            <a:endParaRPr lang="en-US" altLang="ja-JP" sz="2400" dirty="0">
              <a:solidFill>
                <a:srgbClr val="12334B"/>
              </a:solidFill>
              <a:latin typeface="ヒラギノ角ゴ Pro W3"/>
            </a:endParaRPr>
          </a:p>
          <a:p>
            <a:r>
              <a:rPr lang="en-US" altLang="ja-JP" sz="2400" i="0" dirty="0">
                <a:solidFill>
                  <a:srgbClr val="12334B"/>
                </a:solidFill>
                <a:effectLst/>
                <a:latin typeface="ヒラギノ角ゴ Pro W3"/>
              </a:rPr>
              <a:t>Apache</a:t>
            </a:r>
            <a:r>
              <a:rPr lang="ja-JP" altLang="en-US" sz="2400" i="0" dirty="0">
                <a:solidFill>
                  <a:srgbClr val="12334B"/>
                </a:solidFill>
                <a:effectLst/>
                <a:latin typeface="ヒラギノ角ゴ Pro W3"/>
              </a:rPr>
              <a:t>の再起動をする</a:t>
            </a:r>
            <a:endParaRPr lang="ja-JP" altLang="en-US" sz="2400" dirty="0"/>
          </a:p>
        </p:txBody>
      </p:sp>
    </p:spTree>
    <p:extLst>
      <p:ext uri="{BB962C8B-B14F-4D97-AF65-F5344CB8AC3E}">
        <p14:creationId xmlns:p14="http://schemas.microsoft.com/office/powerpoint/2010/main" val="3616420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D25EBF5-FDAD-6BCF-D575-A7137B5FEE7B}"/>
              </a:ext>
            </a:extLst>
          </p:cNvPr>
          <p:cNvSpPr txBox="1"/>
          <p:nvPr/>
        </p:nvSpPr>
        <p:spPr>
          <a:xfrm>
            <a:off x="1081826" y="489397"/>
            <a:ext cx="10419008" cy="4154984"/>
          </a:xfrm>
          <a:prstGeom prst="rect">
            <a:avLst/>
          </a:prstGeom>
          <a:noFill/>
        </p:spPr>
        <p:txBody>
          <a:bodyPr wrap="square" rtlCol="0">
            <a:spAutoFit/>
          </a:bodyPr>
          <a:lstStyle/>
          <a:p>
            <a:r>
              <a:rPr lang="ja-JP" altLang="en-US" sz="2400" i="0" dirty="0">
                <a:solidFill>
                  <a:srgbClr val="12334B"/>
                </a:solidFill>
                <a:effectLst/>
                <a:latin typeface="ヒラギノ角ゴ Pro W3"/>
              </a:rPr>
              <a:t>３．ローカル</a:t>
            </a:r>
            <a:r>
              <a:rPr lang="en-US" altLang="ja-JP" sz="2400" i="0" dirty="0">
                <a:solidFill>
                  <a:srgbClr val="12334B"/>
                </a:solidFill>
                <a:effectLst/>
                <a:latin typeface="ヒラギノ角ゴ Pro W3"/>
              </a:rPr>
              <a:t>WEB</a:t>
            </a:r>
            <a:r>
              <a:rPr lang="ja-JP" altLang="en-US" sz="2400" i="0" dirty="0">
                <a:solidFill>
                  <a:srgbClr val="12334B"/>
                </a:solidFill>
                <a:effectLst/>
                <a:latin typeface="ヒラギノ角ゴ Pro W3"/>
              </a:rPr>
              <a:t>サイトにアクセスする</a:t>
            </a:r>
          </a:p>
          <a:p>
            <a:endParaRPr lang="ja-JP" altLang="en-US" sz="2400" i="0" dirty="0">
              <a:solidFill>
                <a:srgbClr val="12334B"/>
              </a:solidFill>
              <a:effectLst/>
              <a:latin typeface="ヒラギノ角ゴ Pro W3"/>
            </a:endParaRPr>
          </a:p>
          <a:p>
            <a:r>
              <a:rPr lang="ja-JP" altLang="en-US" sz="2400" i="0" dirty="0">
                <a:solidFill>
                  <a:srgbClr val="12334B"/>
                </a:solidFill>
                <a:effectLst/>
                <a:latin typeface="ヒラギノ角ゴ Pro W3"/>
              </a:rPr>
              <a:t>ブラウザで</a:t>
            </a:r>
            <a:r>
              <a:rPr lang="en-US" altLang="ja-JP" sz="2400" i="0" dirty="0">
                <a:solidFill>
                  <a:srgbClr val="12334B"/>
                </a:solidFill>
                <a:effectLst/>
                <a:latin typeface="ヒラギノ角ゴ Pro W3"/>
              </a:rPr>
              <a:t>WEB</a:t>
            </a:r>
            <a:r>
              <a:rPr lang="ja-JP" altLang="en-US" sz="2400" i="0" dirty="0">
                <a:solidFill>
                  <a:srgbClr val="12334B"/>
                </a:solidFill>
                <a:effectLst/>
                <a:latin typeface="ヒラギノ角ゴ Pro W3"/>
              </a:rPr>
              <a:t>サイトの</a:t>
            </a:r>
            <a:r>
              <a:rPr lang="en-US" altLang="ja-JP" sz="2400" i="0" dirty="0">
                <a:solidFill>
                  <a:srgbClr val="12334B"/>
                </a:solidFill>
                <a:effectLst/>
                <a:latin typeface="ヒラギノ角ゴ Pro W3"/>
              </a:rPr>
              <a:t>URL</a:t>
            </a:r>
            <a:r>
              <a:rPr lang="ja-JP" altLang="en-US" sz="2400" i="0" dirty="0">
                <a:solidFill>
                  <a:srgbClr val="12334B"/>
                </a:solidFill>
                <a:effectLst/>
                <a:latin typeface="ヒラギノ角ゴ Pro W3"/>
              </a:rPr>
              <a:t>を開く</a:t>
            </a:r>
            <a:endParaRPr lang="en-US" altLang="ja-JP" sz="2400" i="0" dirty="0">
              <a:solidFill>
                <a:srgbClr val="12334B"/>
              </a:solidFill>
              <a:effectLst/>
              <a:latin typeface="ヒラギノ角ゴ Pro W3"/>
            </a:endParaRPr>
          </a:p>
          <a:p>
            <a:endParaRPr lang="en-US" altLang="ja-JP" sz="2400" dirty="0">
              <a:solidFill>
                <a:srgbClr val="12334B"/>
              </a:solidFill>
              <a:latin typeface="ヒラギノ角ゴ Pro W3"/>
            </a:endParaRPr>
          </a:p>
          <a:p>
            <a:r>
              <a:rPr lang="en-US" altLang="ja-JP" sz="2400" i="0" dirty="0">
                <a:solidFill>
                  <a:srgbClr val="12334B"/>
                </a:solidFill>
                <a:effectLst/>
                <a:latin typeface="ヒラギノ角ゴ Pro W3"/>
                <a:hlinkClick r:id="rId2"/>
              </a:rPr>
              <a:t>http://127.0.0.1</a:t>
            </a:r>
            <a:endParaRPr lang="en-US" altLang="ja-JP" sz="2400" i="0" dirty="0">
              <a:solidFill>
                <a:srgbClr val="12334B"/>
              </a:solidFill>
              <a:effectLst/>
              <a:latin typeface="ヒラギノ角ゴ Pro W3"/>
            </a:endParaRPr>
          </a:p>
          <a:p>
            <a:endParaRPr lang="en-US" altLang="ja-JP" sz="2400" dirty="0">
              <a:solidFill>
                <a:srgbClr val="12334B"/>
              </a:solidFill>
              <a:latin typeface="ヒラギノ角ゴ Pro W3"/>
            </a:endParaRPr>
          </a:p>
          <a:p>
            <a:r>
              <a:rPr lang="ja-JP" altLang="en-US" sz="2400" i="0" dirty="0">
                <a:solidFill>
                  <a:srgbClr val="12334B"/>
                </a:solidFill>
                <a:effectLst/>
                <a:latin typeface="ヒラギノ角ゴ Pro W3"/>
              </a:rPr>
              <a:t>或いは、</a:t>
            </a:r>
            <a:endParaRPr lang="en-US" altLang="ja-JP" sz="2400" i="0" dirty="0">
              <a:solidFill>
                <a:srgbClr val="12334B"/>
              </a:solidFill>
              <a:effectLst/>
              <a:latin typeface="ヒラギノ角ゴ Pro W3"/>
            </a:endParaRPr>
          </a:p>
          <a:p>
            <a:endParaRPr lang="en-US" altLang="ja-JP" sz="2400" dirty="0">
              <a:solidFill>
                <a:srgbClr val="12334B"/>
              </a:solidFill>
              <a:latin typeface="ヒラギノ角ゴ Pro W3"/>
            </a:endParaRPr>
          </a:p>
          <a:p>
            <a:r>
              <a:rPr lang="en-US" altLang="ja-JP" sz="2400" i="0" dirty="0">
                <a:solidFill>
                  <a:srgbClr val="12334B"/>
                </a:solidFill>
                <a:effectLst/>
                <a:latin typeface="ヒラギノ角ゴ Pro W3"/>
                <a:hlinkClick r:id="rId3"/>
              </a:rPr>
              <a:t>http://Localhost:80</a:t>
            </a:r>
            <a:endParaRPr lang="en-US" altLang="ja-JP" sz="2400" i="0" dirty="0">
              <a:solidFill>
                <a:srgbClr val="12334B"/>
              </a:solidFill>
              <a:effectLst/>
              <a:latin typeface="ヒラギノ角ゴ Pro W3"/>
            </a:endParaRPr>
          </a:p>
          <a:p>
            <a:endParaRPr lang="en-US" altLang="ja-JP" sz="2400" dirty="0">
              <a:solidFill>
                <a:srgbClr val="12334B"/>
              </a:solidFill>
              <a:latin typeface="ヒラギノ角ゴ Pro W3"/>
            </a:endParaRPr>
          </a:p>
          <a:p>
            <a:r>
              <a:rPr lang="ja-JP" altLang="en-US" sz="2400" i="0" dirty="0">
                <a:solidFill>
                  <a:srgbClr val="12334B"/>
                </a:solidFill>
                <a:effectLst/>
                <a:latin typeface="ヒラギノ角ゴ Pro W3"/>
              </a:rPr>
              <a:t>サーバー構築は完成</a:t>
            </a:r>
            <a:endParaRPr kumimoji="1" lang="ja-JP" altLang="en-US" dirty="0"/>
          </a:p>
        </p:txBody>
      </p:sp>
    </p:spTree>
    <p:extLst>
      <p:ext uri="{BB962C8B-B14F-4D97-AF65-F5344CB8AC3E}">
        <p14:creationId xmlns:p14="http://schemas.microsoft.com/office/powerpoint/2010/main" val="1045364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7E76155-DAD8-60B4-1F15-7E3DB2D8EEF0}"/>
              </a:ext>
            </a:extLst>
          </p:cNvPr>
          <p:cNvSpPr txBox="1"/>
          <p:nvPr/>
        </p:nvSpPr>
        <p:spPr>
          <a:xfrm>
            <a:off x="1236372" y="734096"/>
            <a:ext cx="10534918" cy="4154984"/>
          </a:xfrm>
          <a:prstGeom prst="rect">
            <a:avLst/>
          </a:prstGeom>
          <a:noFill/>
        </p:spPr>
        <p:txBody>
          <a:bodyPr wrap="square" rtlCol="0">
            <a:spAutoFit/>
          </a:bodyPr>
          <a:lstStyle/>
          <a:p>
            <a:r>
              <a:rPr lang="en-US" altLang="ja-JP" sz="2400" i="0" dirty="0">
                <a:solidFill>
                  <a:srgbClr val="12334B"/>
                </a:solidFill>
                <a:effectLst/>
                <a:latin typeface="ヒラギノ角ゴ Pro W3"/>
              </a:rPr>
              <a:t>MySQL</a:t>
            </a:r>
            <a:r>
              <a:rPr lang="ja-JP" altLang="en-US" sz="2400" i="0" dirty="0">
                <a:solidFill>
                  <a:srgbClr val="12334B"/>
                </a:solidFill>
                <a:effectLst/>
                <a:latin typeface="ヒラギノ角ゴ Pro W3"/>
              </a:rPr>
              <a:t>の使い方</a:t>
            </a:r>
            <a:endParaRPr lang="en-US" altLang="ja-JP" sz="2400" i="0" dirty="0">
              <a:solidFill>
                <a:srgbClr val="12334B"/>
              </a:solidFill>
              <a:effectLst/>
              <a:latin typeface="ヒラギノ角ゴ Pro W3"/>
            </a:endParaRPr>
          </a:p>
          <a:p>
            <a:endParaRPr lang="en-US" altLang="ja-JP" sz="2400" dirty="0">
              <a:solidFill>
                <a:srgbClr val="12334B"/>
              </a:solidFill>
              <a:latin typeface="ヒラギノ角ゴ Pro W3"/>
            </a:endParaRPr>
          </a:p>
          <a:p>
            <a:r>
              <a:rPr lang="en-US" altLang="ja-JP" sz="2400" i="0" dirty="0">
                <a:solidFill>
                  <a:srgbClr val="12334B"/>
                </a:solidFill>
                <a:effectLst/>
                <a:latin typeface="ヒラギノ角ゴ Pro W3"/>
              </a:rPr>
              <a:t>MySQL</a:t>
            </a:r>
            <a:r>
              <a:rPr lang="ja-JP" altLang="en-US" sz="2400" i="0" dirty="0">
                <a:solidFill>
                  <a:srgbClr val="12334B"/>
                </a:solidFill>
                <a:effectLst/>
                <a:latin typeface="ヒラギノ角ゴ Pro W3"/>
              </a:rPr>
              <a:t>の管理画面</a:t>
            </a:r>
            <a:endParaRPr lang="en-US" altLang="ja-JP" sz="2400" i="0" dirty="0">
              <a:solidFill>
                <a:srgbClr val="12334B"/>
              </a:solidFill>
              <a:effectLst/>
              <a:latin typeface="ヒラギノ角ゴ Pro W3"/>
            </a:endParaRPr>
          </a:p>
          <a:p>
            <a:r>
              <a:rPr lang="en-US" altLang="ja-JP" sz="2400" i="0" dirty="0">
                <a:solidFill>
                  <a:srgbClr val="444444"/>
                </a:solidFill>
                <a:effectLst/>
                <a:latin typeface="ヒラギノ角ゴ Pro W3"/>
              </a:rPr>
              <a:t>phpMyAdmin</a:t>
            </a:r>
            <a:r>
              <a:rPr lang="ja-JP" altLang="en-US" sz="2400" i="0" dirty="0">
                <a:solidFill>
                  <a:srgbClr val="444444"/>
                </a:solidFill>
                <a:effectLst/>
                <a:latin typeface="ヒラギノ角ゴ Pro W3"/>
              </a:rPr>
              <a:t>を開く</a:t>
            </a:r>
            <a:br>
              <a:rPr lang="en-US" altLang="ja-JP" sz="2400" i="0" dirty="0">
                <a:solidFill>
                  <a:srgbClr val="444444"/>
                </a:solidFill>
                <a:effectLst/>
                <a:latin typeface="ヒラギノ角ゴ Pro W3"/>
              </a:rPr>
            </a:br>
            <a:r>
              <a:rPr lang="en-US" altLang="ja-JP" sz="2400" b="0" i="0" dirty="0">
                <a:solidFill>
                  <a:srgbClr val="444444"/>
                </a:solidFill>
                <a:effectLst/>
                <a:latin typeface="ヒラギノ角ゴ Pro W3"/>
              </a:rPr>
              <a:t>XAMPP</a:t>
            </a:r>
            <a:r>
              <a:rPr lang="ja-JP" altLang="en-US" sz="2400" i="0" dirty="0">
                <a:solidFill>
                  <a:srgbClr val="444444"/>
                </a:solidFill>
                <a:effectLst/>
                <a:latin typeface="ヒラギノ角ゴ Pro W3"/>
              </a:rPr>
              <a:t>コントロールパネルの</a:t>
            </a:r>
            <a:r>
              <a:rPr lang="en-US" altLang="ja-JP" sz="2400" i="0" dirty="0">
                <a:solidFill>
                  <a:srgbClr val="444444"/>
                </a:solidFill>
                <a:effectLst/>
                <a:latin typeface="ヒラギノ角ゴ Pro W3"/>
              </a:rPr>
              <a:t>MySQL</a:t>
            </a:r>
            <a:r>
              <a:rPr lang="ja-JP" altLang="en-US" sz="2400" i="0" dirty="0">
                <a:solidFill>
                  <a:srgbClr val="444444"/>
                </a:solidFill>
                <a:effectLst/>
                <a:latin typeface="ヒラギノ角ゴ Pro W3"/>
              </a:rPr>
              <a:t>の</a:t>
            </a:r>
            <a:r>
              <a:rPr lang="en-US" altLang="ja-JP" sz="2400" i="0" dirty="0">
                <a:solidFill>
                  <a:srgbClr val="444444"/>
                </a:solidFill>
                <a:effectLst/>
                <a:latin typeface="ヒラギノ角ゴ Pro W3"/>
              </a:rPr>
              <a:t>Admin</a:t>
            </a:r>
            <a:r>
              <a:rPr lang="ja-JP" altLang="en-US" sz="2400" i="0" dirty="0">
                <a:solidFill>
                  <a:srgbClr val="444444"/>
                </a:solidFill>
                <a:effectLst/>
                <a:latin typeface="ヒラギノ角ゴ Pro W3"/>
              </a:rPr>
              <a:t>を押す。</a:t>
            </a:r>
            <a:endParaRPr lang="en-US" altLang="ja-JP" sz="2400" i="0" dirty="0">
              <a:solidFill>
                <a:srgbClr val="444444"/>
              </a:solidFill>
              <a:effectLst/>
              <a:latin typeface="ヒラギノ角ゴ Pro W3"/>
            </a:endParaRPr>
          </a:p>
          <a:p>
            <a:r>
              <a:rPr lang="en-US" altLang="ja-JP" sz="2400" b="0" i="0" dirty="0">
                <a:solidFill>
                  <a:srgbClr val="444444"/>
                </a:solidFill>
                <a:effectLst/>
                <a:latin typeface="ヒラギノ角ゴ Pro W3"/>
              </a:rPr>
              <a:t>phpMyAdmin</a:t>
            </a:r>
            <a:r>
              <a:rPr lang="ja-JP" altLang="en-US" sz="2400" b="0" i="0" dirty="0">
                <a:solidFill>
                  <a:srgbClr val="444444"/>
                </a:solidFill>
                <a:effectLst/>
                <a:latin typeface="ヒラギノ角ゴ Pro W3"/>
              </a:rPr>
              <a:t>が開きます。</a:t>
            </a:r>
            <a:endParaRPr lang="en-US" altLang="ja-JP" sz="2400" b="0" i="0" dirty="0">
              <a:solidFill>
                <a:srgbClr val="444444"/>
              </a:solidFill>
              <a:effectLst/>
              <a:latin typeface="ヒラギノ角ゴ Pro W3"/>
            </a:endParaRPr>
          </a:p>
          <a:p>
            <a:endParaRPr kumimoji="1" lang="en-US" altLang="ja-JP" sz="2400" dirty="0">
              <a:solidFill>
                <a:srgbClr val="444444"/>
              </a:solidFill>
              <a:latin typeface="ヒラギノ角ゴ Pro W3"/>
            </a:endParaRPr>
          </a:p>
          <a:p>
            <a:r>
              <a:rPr lang="en-US" altLang="ja-JP" sz="2400" i="0" dirty="0">
                <a:solidFill>
                  <a:srgbClr val="12334B"/>
                </a:solidFill>
                <a:effectLst/>
                <a:latin typeface="ヒラギノ角ゴ Pro W3"/>
              </a:rPr>
              <a:t>MySQL</a:t>
            </a:r>
            <a:r>
              <a:rPr lang="ja-JP" altLang="en-US" sz="2400" i="0" dirty="0">
                <a:solidFill>
                  <a:srgbClr val="12334B"/>
                </a:solidFill>
                <a:effectLst/>
                <a:latin typeface="ヒラギノ角ゴ Pro W3"/>
              </a:rPr>
              <a:t>の設定ファイル</a:t>
            </a:r>
            <a:endParaRPr lang="en-US" altLang="ja-JP" sz="2400" i="0" dirty="0">
              <a:solidFill>
                <a:srgbClr val="12334B"/>
              </a:solidFill>
              <a:effectLst/>
              <a:latin typeface="ヒラギノ角ゴ Pro W3"/>
            </a:endParaRPr>
          </a:p>
          <a:p>
            <a:r>
              <a:rPr lang="ja-JP" altLang="en-US" sz="2400" b="0" i="0" dirty="0">
                <a:solidFill>
                  <a:srgbClr val="444444"/>
                </a:solidFill>
                <a:effectLst/>
                <a:latin typeface="ヒラギノ角ゴ Pro W3"/>
              </a:rPr>
              <a:t>コントロールパネルの</a:t>
            </a:r>
            <a:r>
              <a:rPr lang="en-US" altLang="ja-JP" sz="2400" b="0" i="0" dirty="0">
                <a:solidFill>
                  <a:srgbClr val="444444"/>
                </a:solidFill>
                <a:effectLst/>
                <a:latin typeface="ヒラギノ角ゴ Pro W3"/>
              </a:rPr>
              <a:t>MySQL</a:t>
            </a:r>
            <a:r>
              <a:rPr lang="ja-JP" altLang="en-US" sz="2400" b="0" i="0" dirty="0">
                <a:solidFill>
                  <a:srgbClr val="444444"/>
                </a:solidFill>
                <a:effectLst/>
                <a:latin typeface="ヒラギノ角ゴ Pro W3"/>
              </a:rPr>
              <a:t>項目の</a:t>
            </a:r>
            <a:r>
              <a:rPr lang="en-US" altLang="ja-JP" sz="2400" b="0" i="0" dirty="0">
                <a:solidFill>
                  <a:srgbClr val="444444"/>
                </a:solidFill>
                <a:effectLst/>
                <a:latin typeface="ヒラギノ角ゴ Pro W3"/>
              </a:rPr>
              <a:t>Config</a:t>
            </a:r>
            <a:r>
              <a:rPr lang="ja-JP" altLang="en-US" sz="2400" b="0" i="0" dirty="0">
                <a:solidFill>
                  <a:srgbClr val="444444"/>
                </a:solidFill>
                <a:effectLst/>
                <a:latin typeface="ヒラギノ角ゴ Pro W3"/>
              </a:rPr>
              <a:t>を開き、</a:t>
            </a:r>
            <a:r>
              <a:rPr lang="en-US" altLang="ja-JP" sz="2400" b="1" i="0" dirty="0">
                <a:solidFill>
                  <a:srgbClr val="444444"/>
                </a:solidFill>
                <a:effectLst/>
                <a:latin typeface="ヒラギノ角ゴ Pro W3"/>
              </a:rPr>
              <a:t>my.ini</a:t>
            </a:r>
            <a:r>
              <a:rPr lang="ja-JP" altLang="en-US" sz="2400" b="0" i="0" dirty="0">
                <a:solidFill>
                  <a:srgbClr val="444444"/>
                </a:solidFill>
                <a:effectLst/>
                <a:latin typeface="ヒラギノ角ゴ Pro W3"/>
              </a:rPr>
              <a:t>を選択する。</a:t>
            </a:r>
            <a:endParaRPr lang="en-US" altLang="ja-JP" sz="2400" b="0" i="0" dirty="0">
              <a:solidFill>
                <a:srgbClr val="444444"/>
              </a:solidFill>
              <a:effectLst/>
              <a:latin typeface="ヒラギノ角ゴ Pro W3"/>
            </a:endParaRPr>
          </a:p>
          <a:p>
            <a:endParaRPr lang="en-US" altLang="ja-JP" sz="2400" dirty="0">
              <a:solidFill>
                <a:srgbClr val="444444"/>
              </a:solidFill>
              <a:latin typeface="ヒラギノ角ゴ Pro W3"/>
            </a:endParaRPr>
          </a:p>
          <a:p>
            <a:r>
              <a:rPr lang="ja-JP" altLang="en-US" sz="2400" b="0" i="0" dirty="0">
                <a:solidFill>
                  <a:srgbClr val="444444"/>
                </a:solidFill>
                <a:effectLst/>
                <a:latin typeface="ヒラギノ角ゴ Pro W3"/>
              </a:rPr>
              <a:t>設定ファイルの変更を反映するためには、</a:t>
            </a:r>
            <a:r>
              <a:rPr lang="en-US" altLang="ja-JP" sz="2400" i="0" dirty="0">
                <a:solidFill>
                  <a:srgbClr val="12334B"/>
                </a:solidFill>
                <a:effectLst/>
                <a:latin typeface="ヒラギノ角ゴ Pro W3"/>
              </a:rPr>
              <a:t>Apache</a:t>
            </a:r>
            <a:r>
              <a:rPr lang="ja-JP" altLang="en-US" sz="2400" i="0" dirty="0">
                <a:solidFill>
                  <a:srgbClr val="12334B"/>
                </a:solidFill>
                <a:effectLst/>
                <a:latin typeface="ヒラギノ角ゴ Pro W3"/>
              </a:rPr>
              <a:t>の</a:t>
            </a:r>
            <a:r>
              <a:rPr lang="en-US" altLang="ja-JP" sz="2400" b="0" i="0" dirty="0">
                <a:solidFill>
                  <a:srgbClr val="444444"/>
                </a:solidFill>
                <a:effectLst/>
                <a:latin typeface="ヒラギノ角ゴ Pro W3"/>
              </a:rPr>
              <a:t>MySQL</a:t>
            </a:r>
            <a:r>
              <a:rPr lang="ja-JP" altLang="en-US" sz="2400" b="0" i="0" dirty="0">
                <a:solidFill>
                  <a:srgbClr val="444444"/>
                </a:solidFill>
                <a:effectLst/>
                <a:latin typeface="ヒラギノ角ゴ Pro W3"/>
              </a:rPr>
              <a:t>を</a:t>
            </a:r>
            <a:r>
              <a:rPr lang="ja-JP" altLang="en-US" sz="2400" i="0" dirty="0">
                <a:solidFill>
                  <a:srgbClr val="12334B"/>
                </a:solidFill>
                <a:effectLst/>
                <a:latin typeface="ヒラギノ角ゴ Pro W3"/>
              </a:rPr>
              <a:t>再起動をする。</a:t>
            </a:r>
            <a:endParaRPr kumimoji="1" lang="ja-JP" altLang="en-US" dirty="0"/>
          </a:p>
        </p:txBody>
      </p:sp>
    </p:spTree>
    <p:extLst>
      <p:ext uri="{BB962C8B-B14F-4D97-AF65-F5344CB8AC3E}">
        <p14:creationId xmlns:p14="http://schemas.microsoft.com/office/powerpoint/2010/main" val="765458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5D6F5A2-BAAC-6DBB-60A4-620E92AB61D1}"/>
              </a:ext>
            </a:extLst>
          </p:cNvPr>
          <p:cNvSpPr txBox="1"/>
          <p:nvPr/>
        </p:nvSpPr>
        <p:spPr>
          <a:xfrm>
            <a:off x="1078605" y="742510"/>
            <a:ext cx="9791163" cy="5447645"/>
          </a:xfrm>
          <a:prstGeom prst="rect">
            <a:avLst/>
          </a:prstGeom>
          <a:noFill/>
        </p:spPr>
        <p:txBody>
          <a:bodyPr wrap="square">
            <a:spAutoFit/>
          </a:bodyPr>
          <a:lstStyle/>
          <a:p>
            <a:pPr algn="l"/>
            <a:r>
              <a:rPr lang="en-US" altLang="ja-JP" sz="2400" b="1" i="0" dirty="0">
                <a:solidFill>
                  <a:srgbClr val="444444"/>
                </a:solidFill>
                <a:effectLst/>
                <a:latin typeface="ヒラギノ角ゴ Pro W3"/>
              </a:rPr>
              <a:t>Apache</a:t>
            </a:r>
            <a:r>
              <a:rPr lang="ja-JP" altLang="en-US" sz="2400" b="1" i="0" dirty="0">
                <a:solidFill>
                  <a:srgbClr val="444444"/>
                </a:solidFill>
                <a:effectLst/>
                <a:latin typeface="ヒラギノ角ゴ Pro W3"/>
              </a:rPr>
              <a:t>の設定ファイル場所</a:t>
            </a:r>
            <a:endParaRPr lang="ja-JP" altLang="en-US" sz="2400" b="0" i="0" dirty="0">
              <a:solidFill>
                <a:srgbClr val="444444"/>
              </a:solidFill>
              <a:effectLst/>
              <a:latin typeface="ヒラギノ角ゴ Pro W3"/>
            </a:endParaRPr>
          </a:p>
          <a:p>
            <a:pPr algn="l"/>
            <a:r>
              <a:rPr lang="en-US" altLang="ja-JP" sz="2400" b="0" i="0" dirty="0">
                <a:solidFill>
                  <a:srgbClr val="444444"/>
                </a:solidFill>
                <a:effectLst/>
                <a:latin typeface="ヒラギノ角ゴ Pro W3"/>
              </a:rPr>
              <a:t>C:\xampp\apache\conf\httpd.conf</a:t>
            </a:r>
          </a:p>
          <a:p>
            <a:pPr algn="l"/>
            <a:endParaRPr lang="en-US" altLang="ja-JP" sz="2400" dirty="0">
              <a:solidFill>
                <a:srgbClr val="444444"/>
              </a:solidFill>
              <a:latin typeface="ヒラギノ角ゴ Pro W3"/>
            </a:endParaRPr>
          </a:p>
          <a:p>
            <a:pPr algn="l"/>
            <a:r>
              <a:rPr lang="en-US" altLang="ja-JP" sz="2400" b="1" i="0" dirty="0">
                <a:solidFill>
                  <a:srgbClr val="444444"/>
                </a:solidFill>
                <a:effectLst/>
                <a:latin typeface="ヒラギノ角ゴ Pro W3"/>
              </a:rPr>
              <a:t>PHP</a:t>
            </a:r>
            <a:r>
              <a:rPr lang="ja-JP" altLang="en-US" sz="2400" b="1" i="0" dirty="0">
                <a:solidFill>
                  <a:srgbClr val="444444"/>
                </a:solidFill>
                <a:effectLst/>
                <a:latin typeface="ヒラギノ角ゴ Pro W3"/>
              </a:rPr>
              <a:t>の設定ファイル場所</a:t>
            </a:r>
            <a:endParaRPr lang="ja-JP" altLang="en-US" sz="2400" b="0" i="0" dirty="0">
              <a:solidFill>
                <a:srgbClr val="444444"/>
              </a:solidFill>
              <a:effectLst/>
              <a:latin typeface="ヒラギノ角ゴ Pro W3"/>
            </a:endParaRPr>
          </a:p>
          <a:p>
            <a:pPr algn="l"/>
            <a:r>
              <a:rPr lang="en-US" altLang="ja-JP" sz="2400" b="0" i="0" dirty="0">
                <a:solidFill>
                  <a:srgbClr val="444444"/>
                </a:solidFill>
                <a:effectLst/>
                <a:latin typeface="ヒラギノ角ゴ Pro W3"/>
              </a:rPr>
              <a:t>C:\xampp\php\php.ini</a:t>
            </a:r>
          </a:p>
          <a:p>
            <a:pPr algn="l"/>
            <a:endParaRPr lang="en-US" altLang="ja-JP" sz="2400" dirty="0">
              <a:solidFill>
                <a:srgbClr val="444444"/>
              </a:solidFill>
              <a:latin typeface="ヒラギノ角ゴ Pro W3"/>
            </a:endParaRPr>
          </a:p>
          <a:p>
            <a:pPr algn="l"/>
            <a:r>
              <a:rPr lang="en-US" altLang="ja-JP" sz="2400" b="1" i="0" dirty="0">
                <a:solidFill>
                  <a:srgbClr val="444444"/>
                </a:solidFill>
                <a:effectLst/>
                <a:latin typeface="ヒラギノ角ゴ Pro W3"/>
              </a:rPr>
              <a:t>MySQL</a:t>
            </a:r>
            <a:r>
              <a:rPr lang="ja-JP" altLang="en-US" sz="2400" b="1" i="0" dirty="0">
                <a:solidFill>
                  <a:srgbClr val="444444"/>
                </a:solidFill>
                <a:effectLst/>
                <a:latin typeface="ヒラギノ角ゴ Pro W3"/>
              </a:rPr>
              <a:t>の設定ファイル場所</a:t>
            </a:r>
            <a:endParaRPr lang="ja-JP" altLang="en-US" sz="2400" b="0" i="0" dirty="0">
              <a:solidFill>
                <a:srgbClr val="444444"/>
              </a:solidFill>
              <a:effectLst/>
              <a:latin typeface="ヒラギノ角ゴ Pro W3"/>
            </a:endParaRPr>
          </a:p>
          <a:p>
            <a:pPr algn="l"/>
            <a:r>
              <a:rPr lang="en-US" altLang="ja-JP" sz="2400" b="0" i="0" dirty="0">
                <a:solidFill>
                  <a:srgbClr val="444444"/>
                </a:solidFill>
                <a:effectLst/>
                <a:latin typeface="ヒラギノ角ゴ Pro W3"/>
              </a:rPr>
              <a:t>C:\xampp\mysql\bin\my.ini</a:t>
            </a:r>
          </a:p>
          <a:p>
            <a:pPr algn="l"/>
            <a:endParaRPr lang="en-US" altLang="ja-JP" sz="2400" dirty="0">
              <a:solidFill>
                <a:srgbClr val="444444"/>
              </a:solidFill>
              <a:latin typeface="ヒラギノ角ゴ Pro W3"/>
            </a:endParaRPr>
          </a:p>
          <a:p>
            <a:pPr algn="l"/>
            <a:endParaRPr lang="en-US" altLang="ja-JP" sz="2400" b="0" i="0" dirty="0">
              <a:solidFill>
                <a:srgbClr val="444444"/>
              </a:solidFill>
              <a:effectLst/>
              <a:latin typeface="ヒラギノ角ゴ Pro W3"/>
            </a:endParaRPr>
          </a:p>
          <a:p>
            <a:pPr algn="l"/>
            <a:r>
              <a:rPr lang="ja-JP" altLang="en-US" sz="2400" dirty="0">
                <a:solidFill>
                  <a:srgbClr val="444444"/>
                </a:solidFill>
                <a:latin typeface="ヒラギノ角ゴ Pro W3"/>
              </a:rPr>
              <a:t>参考サイト</a:t>
            </a:r>
            <a:endParaRPr lang="en-US" altLang="ja-JP" sz="2400" dirty="0">
              <a:solidFill>
                <a:srgbClr val="444444"/>
              </a:solidFill>
              <a:latin typeface="ヒラギノ角ゴ Pro W3"/>
            </a:endParaRPr>
          </a:p>
          <a:p>
            <a:pPr algn="l"/>
            <a:r>
              <a:rPr lang="en-US" altLang="ja-JP" sz="2400" b="0" i="0" dirty="0">
                <a:solidFill>
                  <a:srgbClr val="444444"/>
                </a:solidFill>
                <a:effectLst/>
                <a:latin typeface="ヒラギノ角ゴ Pro W3"/>
                <a:hlinkClick r:id="rId2"/>
              </a:rPr>
              <a:t>https://miya-system-works.com/blog/detail/42</a:t>
            </a:r>
            <a:endParaRPr lang="en-US" altLang="ja-JP" sz="2400" b="0" i="0" dirty="0">
              <a:solidFill>
                <a:srgbClr val="444444"/>
              </a:solidFill>
              <a:effectLst/>
              <a:latin typeface="ヒラギノ角ゴ Pro W3"/>
            </a:endParaRPr>
          </a:p>
          <a:p>
            <a:pPr algn="l"/>
            <a:endParaRPr lang="en-US" altLang="ja-JP" sz="2400" b="0" i="0" dirty="0">
              <a:solidFill>
                <a:srgbClr val="444444"/>
              </a:solidFill>
              <a:effectLst/>
              <a:latin typeface="ヒラギノ角ゴ Pro W3"/>
            </a:endParaRPr>
          </a:p>
          <a:p>
            <a:pPr algn="l"/>
            <a:endParaRPr lang="en-US" altLang="ja-JP" b="0" i="0" dirty="0">
              <a:solidFill>
                <a:srgbClr val="444444"/>
              </a:solidFill>
              <a:effectLst/>
              <a:latin typeface="ヒラギノ角ゴ Pro W3"/>
            </a:endParaRPr>
          </a:p>
          <a:p>
            <a:pPr algn="l"/>
            <a:endParaRPr lang="en-US" altLang="ja-JP" b="0" i="0" dirty="0">
              <a:solidFill>
                <a:srgbClr val="444444"/>
              </a:solidFill>
              <a:effectLst/>
              <a:latin typeface="ヒラギノ角ゴ Pro W3"/>
            </a:endParaRPr>
          </a:p>
        </p:txBody>
      </p:sp>
    </p:spTree>
    <p:extLst>
      <p:ext uri="{BB962C8B-B14F-4D97-AF65-F5344CB8AC3E}">
        <p14:creationId xmlns:p14="http://schemas.microsoft.com/office/powerpoint/2010/main" val="4225062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178F4E3-A16E-5BF3-78A8-59686EF6EF26}"/>
              </a:ext>
            </a:extLst>
          </p:cNvPr>
          <p:cNvSpPr txBox="1"/>
          <p:nvPr/>
        </p:nvSpPr>
        <p:spPr>
          <a:xfrm>
            <a:off x="1017431" y="474345"/>
            <a:ext cx="9890975" cy="6001643"/>
          </a:xfrm>
          <a:prstGeom prst="rect">
            <a:avLst/>
          </a:prstGeom>
          <a:noFill/>
        </p:spPr>
        <p:txBody>
          <a:bodyPr wrap="square" rtlCol="0">
            <a:spAutoFit/>
          </a:bodyPr>
          <a:lstStyle/>
          <a:p>
            <a:r>
              <a:rPr lang="en-US" altLang="ja-JP" sz="2400" dirty="0" err="1"/>
              <a:t>p</a:t>
            </a:r>
            <a:r>
              <a:rPr kumimoji="1" lang="en-US" altLang="ja-JP" sz="2400" dirty="0" err="1"/>
              <a:t>hp</a:t>
            </a:r>
            <a:r>
              <a:rPr kumimoji="1" lang="ja-JP" altLang="en-US" sz="2400" dirty="0"/>
              <a:t>ファイル作成</a:t>
            </a:r>
            <a:endParaRPr kumimoji="1" lang="en-US" altLang="ja-JP" sz="2400" dirty="0"/>
          </a:p>
          <a:p>
            <a:endParaRPr lang="en-US" altLang="ja-JP" sz="2400" dirty="0"/>
          </a:p>
          <a:p>
            <a:endParaRPr kumimoji="1" lang="en-US" altLang="ja-JP" sz="2400" dirty="0">
              <a:solidFill>
                <a:srgbClr val="333333"/>
              </a:solidFill>
              <a:latin typeface="Hiragino Kaku Gothic ProN"/>
            </a:endParaRPr>
          </a:p>
          <a:p>
            <a:r>
              <a:rPr lang="ja-JP" altLang="en-US" sz="2400" dirty="0">
                <a:solidFill>
                  <a:srgbClr val="333333"/>
                </a:solidFill>
                <a:latin typeface="Hiragino Kaku Gothic ProN"/>
              </a:rPr>
              <a:t>ファイル作成</a:t>
            </a:r>
            <a:endParaRPr kumimoji="1" lang="en-US" altLang="ja-JP" sz="2400" dirty="0">
              <a:solidFill>
                <a:srgbClr val="333333"/>
              </a:solidFill>
              <a:latin typeface="Hiragino Kaku Gothic ProN"/>
            </a:endParaRPr>
          </a:p>
          <a:p>
            <a:r>
              <a:rPr kumimoji="1" lang="en-US" altLang="ja-JP" sz="2400" dirty="0"/>
              <a:t>&lt;html&gt;</a:t>
            </a:r>
          </a:p>
          <a:p>
            <a:r>
              <a:rPr lang="en-US" altLang="ja-JP" sz="2400" dirty="0"/>
              <a:t>&lt;head&gt;</a:t>
            </a:r>
          </a:p>
          <a:p>
            <a:r>
              <a:rPr kumimoji="1" lang="en-US" altLang="ja-JP" sz="2400" dirty="0"/>
              <a:t>&lt;title&gt;PHP Text&lt;/</a:t>
            </a:r>
            <a:r>
              <a:rPr kumimoji="1" lang="en-US" altLang="ja-JP" sz="2400" dirty="0" err="1"/>
              <a:t>titele</a:t>
            </a:r>
            <a:r>
              <a:rPr kumimoji="1" lang="en-US" altLang="ja-JP" sz="2400" dirty="0"/>
              <a:t>&gt;</a:t>
            </a:r>
          </a:p>
          <a:p>
            <a:r>
              <a:rPr lang="en-US" altLang="ja-JP" sz="2400" dirty="0"/>
              <a:t>&lt;/head&gt;</a:t>
            </a:r>
          </a:p>
          <a:p>
            <a:r>
              <a:rPr kumimoji="1" lang="en-US" altLang="ja-JP" sz="2400" dirty="0"/>
              <a:t>&lt;body&gt;</a:t>
            </a:r>
          </a:p>
          <a:p>
            <a:r>
              <a:rPr lang="en-US" altLang="ja-JP" sz="2400" dirty="0"/>
              <a:t>&lt;/body&gt;</a:t>
            </a:r>
          </a:p>
          <a:p>
            <a:r>
              <a:rPr kumimoji="1" lang="en-US" altLang="ja-JP" sz="2400" dirty="0"/>
              <a:t>&lt;/html&gt;</a:t>
            </a:r>
          </a:p>
          <a:p>
            <a:endParaRPr lang="en-US" altLang="ja-JP" sz="2400" dirty="0"/>
          </a:p>
          <a:p>
            <a:r>
              <a:rPr lang="en-US" altLang="ja-JP" sz="2400" b="1" i="0" dirty="0">
                <a:solidFill>
                  <a:srgbClr val="333333"/>
                </a:solidFill>
                <a:effectLst/>
                <a:latin typeface="Hiragino Kaku Gothic ProN"/>
              </a:rPr>
              <a:t>Index.txt</a:t>
            </a:r>
            <a:r>
              <a:rPr lang="ja-JP" altLang="en-US" sz="2400" b="1" i="0" dirty="0">
                <a:solidFill>
                  <a:srgbClr val="333333"/>
                </a:solidFill>
                <a:effectLst/>
                <a:latin typeface="Hiragino Kaku Gothic ProN"/>
              </a:rPr>
              <a:t>を「</a:t>
            </a:r>
            <a:r>
              <a:rPr lang="en-US" altLang="ja-JP" sz="2400" b="1" i="0" dirty="0" err="1">
                <a:solidFill>
                  <a:srgbClr val="333333"/>
                </a:solidFill>
                <a:effectLst/>
                <a:latin typeface="Hiragino Kaku Gothic ProN"/>
              </a:rPr>
              <a:t>index.php</a:t>
            </a:r>
            <a:r>
              <a:rPr lang="ja-JP" altLang="en-US" sz="2400" b="1" i="0" dirty="0">
                <a:solidFill>
                  <a:srgbClr val="333333"/>
                </a:solidFill>
                <a:effectLst/>
                <a:latin typeface="Hiragino Kaku Gothic ProN"/>
              </a:rPr>
              <a:t>」に変更して「保存」</a:t>
            </a:r>
            <a:r>
              <a:rPr lang="ja-JP" altLang="en-US" sz="2400" b="0" i="0" dirty="0">
                <a:solidFill>
                  <a:srgbClr val="333333"/>
                </a:solidFill>
                <a:effectLst/>
                <a:latin typeface="Hiragino Kaku Gothic ProN"/>
              </a:rPr>
              <a:t>をクリック</a:t>
            </a:r>
            <a:endParaRPr lang="en-US" altLang="ja-JP" sz="2400" b="0" i="0" dirty="0">
              <a:solidFill>
                <a:srgbClr val="333333"/>
              </a:solidFill>
              <a:effectLst/>
              <a:latin typeface="Hiragino Kaku Gothic ProN"/>
            </a:endParaRPr>
          </a:p>
          <a:p>
            <a:endParaRPr lang="en-US" altLang="ja-JP" sz="2400" dirty="0">
              <a:solidFill>
                <a:srgbClr val="333333"/>
              </a:solidFill>
              <a:latin typeface="Hiragino Kaku Gothic ProN"/>
            </a:endParaRPr>
          </a:p>
          <a:p>
            <a:r>
              <a:rPr lang="ja-JP" altLang="en-US" sz="2400" b="0" i="0" dirty="0">
                <a:solidFill>
                  <a:srgbClr val="333333"/>
                </a:solidFill>
                <a:effectLst/>
                <a:latin typeface="Hiragino Kaku Gothic ProN"/>
              </a:rPr>
              <a:t>このファイルを</a:t>
            </a:r>
            <a:r>
              <a:rPr lang="en-US" altLang="ja-JP" sz="2400" b="0" i="0" dirty="0" err="1">
                <a:solidFill>
                  <a:srgbClr val="333333"/>
                </a:solidFill>
                <a:effectLst/>
                <a:latin typeface="Hiragino Kaku Gothic ProN"/>
              </a:rPr>
              <a:t>myhome</a:t>
            </a:r>
            <a:r>
              <a:rPr lang="ja-JP" altLang="en-US" sz="2400" b="0" i="0" dirty="0">
                <a:solidFill>
                  <a:srgbClr val="333333"/>
                </a:solidFill>
                <a:effectLst/>
                <a:latin typeface="Hiragino Kaku Gothic ProN"/>
              </a:rPr>
              <a:t>に入れる。</a:t>
            </a:r>
            <a:endParaRPr lang="en-US" altLang="ja-JP" sz="2400" b="0" i="0" dirty="0">
              <a:solidFill>
                <a:srgbClr val="333333"/>
              </a:solidFill>
              <a:effectLst/>
              <a:latin typeface="Hiragino Kaku Gothic ProN"/>
            </a:endParaRPr>
          </a:p>
          <a:p>
            <a:r>
              <a:rPr kumimoji="1" lang="en-US" altLang="ja-JP" sz="2400" dirty="0" err="1">
                <a:solidFill>
                  <a:srgbClr val="333333"/>
                </a:solidFill>
                <a:latin typeface="Hiragino Kaku Gothic ProN"/>
              </a:rPr>
              <a:t>Php</a:t>
            </a:r>
            <a:r>
              <a:rPr kumimoji="1" lang="ja-JP" altLang="en-US" sz="2400" dirty="0">
                <a:solidFill>
                  <a:srgbClr val="333333"/>
                </a:solidFill>
                <a:latin typeface="Hiragino Kaku Gothic ProN"/>
              </a:rPr>
              <a:t>ファイルができたら実際にプログラムを作成する。</a:t>
            </a:r>
            <a:endParaRPr kumimoji="1" lang="ja-JP" altLang="en-US" dirty="0"/>
          </a:p>
        </p:txBody>
      </p:sp>
    </p:spTree>
    <p:extLst>
      <p:ext uri="{BB962C8B-B14F-4D97-AF65-F5344CB8AC3E}">
        <p14:creationId xmlns:p14="http://schemas.microsoft.com/office/powerpoint/2010/main" val="245872667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389</TotalTime>
  <Words>1583</Words>
  <Application>Microsoft Office PowerPoint</Application>
  <PresentationFormat>ワイド画面</PresentationFormat>
  <Paragraphs>245</Paragraphs>
  <Slides>19</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19</vt:i4>
      </vt:variant>
    </vt:vector>
  </HeadingPairs>
  <TitlesOfParts>
    <vt:vector size="29" baseType="lpstr">
      <vt:lpstr>-apple-system</vt:lpstr>
      <vt:lpstr>Arial Unicode MS</vt:lpstr>
      <vt:lpstr>Hiragino Kaku Gothic ProN</vt:lpstr>
      <vt:lpstr>ui-monospace</vt:lpstr>
      <vt:lpstr>ヒラギノ角ゴ Pro W3</vt:lpstr>
      <vt:lpstr>游ゴシック</vt:lpstr>
      <vt:lpstr>游ゴシック</vt:lpstr>
      <vt:lpstr>游ゴシック Light</vt:lpstr>
      <vt:lpstr>Arial</vt:lpstr>
      <vt:lpstr>Office テーマ</vt:lpstr>
      <vt:lpstr>サーバー構築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it-salon tanaka</dc:creator>
  <cp:lastModifiedBy>it-salon tanaka</cp:lastModifiedBy>
  <cp:revision>69</cp:revision>
  <dcterms:created xsi:type="dcterms:W3CDTF">2023-07-09T04:23:09Z</dcterms:created>
  <dcterms:modified xsi:type="dcterms:W3CDTF">2023-07-15T10:05:55Z</dcterms:modified>
</cp:coreProperties>
</file>