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369" r:id="rId2"/>
    <p:sldId id="364" r:id="rId3"/>
    <p:sldId id="365" r:id="rId4"/>
    <p:sldId id="366" r:id="rId5"/>
    <p:sldId id="367" r:id="rId6"/>
    <p:sldId id="368" r:id="rId7"/>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2" autoAdjust="0"/>
    <p:restoredTop sz="94647" autoAdjust="0"/>
  </p:normalViewPr>
  <p:slideViewPr>
    <p:cSldViewPr>
      <p:cViewPr varScale="1">
        <p:scale>
          <a:sx n="93" d="100"/>
          <a:sy n="93" d="100"/>
        </p:scale>
        <p:origin x="572" y="44"/>
      </p:cViewPr>
      <p:guideLst>
        <p:guide orient="horz" pos="414"/>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070" y="-7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dirty="0" smtClean="0">
                <a:latin typeface="ＭＳ Ｐゴシック" pitchFamily="50" charset="-128"/>
                <a:ea typeface="ＭＳ Ｐゴシック" pitchFamily="50" charset="-128"/>
              </a:rPr>
              <a:t>機密性○</a:t>
            </a:r>
            <a:endParaRPr kumimoji="1" lang="ja-JP" altLang="en-US" sz="1400" dirty="0">
              <a:latin typeface="ＭＳ Ｐゴシック" pitchFamily="50" charset="-128"/>
              <a:ea typeface="ＭＳ Ｐゴシック" pitchFamily="50" charset="-128"/>
            </a:endParaRP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a:latin typeface="ＭＳ Ｐゴシック" pitchFamily="50" charset="-128"/>
                <a:ea typeface="ＭＳ Ｐゴシック" pitchFamily="50" charset="-128"/>
              </a:defRPr>
            </a:lvl1pPr>
          </a:lstStyle>
          <a:p>
            <a:r>
              <a:rPr lang="ja-JP" altLang="en-US" dirty="0" smtClean="0"/>
              <a:t>機密性○</a:t>
            </a:r>
            <a:endParaRPr lang="en-US" altLang="ja-JP" dirty="0" smtClean="0"/>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kumimoji="1">
                <a:solidFill>
                  <a:schemeClr val="tx1"/>
                </a:solidFill>
                <a:latin typeface="Arial" charset="0"/>
                <a:ea typeface="ＭＳ Ｐゴシック" pitchFamily="50" charset="-128"/>
              </a:defRPr>
            </a:lvl1pPr>
            <a:lvl2pPr marL="742950" indent="-285750" defTabSz="912813" eaLnBrk="0" hangingPunct="0">
              <a:defRPr kumimoji="1">
                <a:solidFill>
                  <a:schemeClr val="tx1"/>
                </a:solidFill>
                <a:latin typeface="Arial" charset="0"/>
                <a:ea typeface="ＭＳ Ｐゴシック" pitchFamily="50" charset="-128"/>
              </a:defRPr>
            </a:lvl2pPr>
            <a:lvl3pPr marL="1143000" indent="-228600" defTabSz="912813" eaLnBrk="0" hangingPunct="0">
              <a:defRPr kumimoji="1">
                <a:solidFill>
                  <a:schemeClr val="tx1"/>
                </a:solidFill>
                <a:latin typeface="Arial" charset="0"/>
                <a:ea typeface="ＭＳ Ｐゴシック" pitchFamily="50" charset="-128"/>
              </a:defRPr>
            </a:lvl3pPr>
            <a:lvl4pPr marL="1600200" indent="-228600" defTabSz="912813" eaLnBrk="0" hangingPunct="0">
              <a:defRPr kumimoji="1">
                <a:solidFill>
                  <a:schemeClr val="tx1"/>
                </a:solidFill>
                <a:latin typeface="Arial" charset="0"/>
                <a:ea typeface="ＭＳ Ｐゴシック" pitchFamily="50" charset="-128"/>
              </a:defRPr>
            </a:lvl4pPr>
            <a:lvl5pPr marL="2057400" indent="-228600" defTabSz="912813" eaLnBrk="0" hangingPunct="0">
              <a:defRPr kumimoji="1">
                <a:solidFill>
                  <a:schemeClr val="tx1"/>
                </a:solidFill>
                <a:latin typeface="Arial" charset="0"/>
                <a:ea typeface="ＭＳ Ｐゴシック" pitchFamily="50"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F689686C-3BFB-4EF6-BCB3-9DC6589A25DA}" type="slidenum">
              <a:rPr lang="en-US" altLang="ja-JP" smtClean="0">
                <a:solidFill>
                  <a:prstClr val="black"/>
                </a:solidFill>
              </a:rPr>
              <a:pPr eaLnBrk="1" hangingPunct="1"/>
              <a:t>3</a:t>
            </a:fld>
            <a:endParaRPr lang="en-US" altLang="ja-JP" dirty="0" smtClean="0">
              <a:solidFill>
                <a:prstClr val="black"/>
              </a:solidFill>
            </a:endParaRPr>
          </a:p>
        </p:txBody>
      </p:sp>
      <p:sp>
        <p:nvSpPr>
          <p:cNvPr id="53251" name="Rectangle 2"/>
          <p:cNvSpPr>
            <a:spLocks noGrp="1" noRot="1" noChangeAspect="1" noChangeArrowheads="1" noTextEdit="1"/>
          </p:cNvSpPr>
          <p:nvPr>
            <p:ph type="sldImg"/>
          </p:nvPr>
        </p:nvSpPr>
        <p:spPr>
          <a:xfrm>
            <a:off x="695325" y="739775"/>
            <a:ext cx="5345113" cy="3700463"/>
          </a:xfrm>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pPr>
            <a:r>
              <a:rPr lang="ja-JP" altLang="en-US" sz="1600" b="1" dirty="0" smtClean="0">
                <a:solidFill>
                  <a:srgbClr val="FF0000"/>
                </a:solidFill>
                <a:latin typeface="Meiryo UI" pitchFamily="50" charset="-128"/>
                <a:ea typeface="Meiryo UI" pitchFamily="50" charset="-128"/>
                <a:cs typeface="Meiryo UI" pitchFamily="50" charset="-128"/>
              </a:rPr>
              <a:t>一人称の実行力</a:t>
            </a:r>
          </a:p>
          <a:p>
            <a:pPr eaLnBrk="1" fontAlgn="auto" hangingPunct="1">
              <a:spcBef>
                <a:spcPts val="0"/>
              </a:spcBef>
              <a:spcAft>
                <a:spcPts val="0"/>
              </a:spcAft>
            </a:pPr>
            <a:r>
              <a:rPr lang="ja-JP" altLang="en-US" sz="1200" dirty="0" smtClean="0">
                <a:solidFill>
                  <a:prstClr val="black"/>
                </a:solidFill>
                <a:latin typeface="Meiryo UI" pitchFamily="50" charset="-128"/>
                <a:ea typeface="Meiryo UI" pitchFamily="50" charset="-128"/>
                <a:cs typeface="Meiryo UI" pitchFamily="50" charset="-128"/>
              </a:rPr>
              <a:t>・　オーナーシップと勇気を伴う行動力</a:t>
            </a:r>
            <a:endParaRPr lang="en-US" altLang="ja-JP" sz="1200" dirty="0" smtClean="0">
              <a:solidFill>
                <a:prstClr val="black"/>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世の中を“自分事”として捉えてみる</a:t>
            </a:r>
          </a:p>
          <a:p>
            <a:pPr eaLnBrk="1" hangingPunct="1"/>
            <a:endParaRPr lang="ja-JP" altLang="ja-JP" dirty="0" smtClean="0"/>
          </a:p>
        </p:txBody>
      </p:sp>
    </p:spTree>
    <p:extLst>
      <p:ext uri="{BB962C8B-B14F-4D97-AF65-F5344CB8AC3E}">
        <p14:creationId xmlns:p14="http://schemas.microsoft.com/office/powerpoint/2010/main" val="1622490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kumimoji="1">
                <a:solidFill>
                  <a:schemeClr val="tx1"/>
                </a:solidFill>
                <a:latin typeface="Arial" charset="0"/>
                <a:ea typeface="ＭＳ Ｐゴシック" pitchFamily="50" charset="-128"/>
              </a:defRPr>
            </a:lvl1pPr>
            <a:lvl2pPr marL="742950" indent="-285750" defTabSz="912813" eaLnBrk="0" hangingPunct="0">
              <a:defRPr kumimoji="1">
                <a:solidFill>
                  <a:schemeClr val="tx1"/>
                </a:solidFill>
                <a:latin typeface="Arial" charset="0"/>
                <a:ea typeface="ＭＳ Ｐゴシック" pitchFamily="50" charset="-128"/>
              </a:defRPr>
            </a:lvl2pPr>
            <a:lvl3pPr marL="1143000" indent="-228600" defTabSz="912813" eaLnBrk="0" hangingPunct="0">
              <a:defRPr kumimoji="1">
                <a:solidFill>
                  <a:schemeClr val="tx1"/>
                </a:solidFill>
                <a:latin typeface="Arial" charset="0"/>
                <a:ea typeface="ＭＳ Ｐゴシック" pitchFamily="50" charset="-128"/>
              </a:defRPr>
            </a:lvl3pPr>
            <a:lvl4pPr marL="1600200" indent="-228600" defTabSz="912813" eaLnBrk="0" hangingPunct="0">
              <a:defRPr kumimoji="1">
                <a:solidFill>
                  <a:schemeClr val="tx1"/>
                </a:solidFill>
                <a:latin typeface="Arial" charset="0"/>
                <a:ea typeface="ＭＳ Ｐゴシック" pitchFamily="50" charset="-128"/>
              </a:defRPr>
            </a:lvl4pPr>
            <a:lvl5pPr marL="2057400" indent="-228600" defTabSz="912813" eaLnBrk="0" hangingPunct="0">
              <a:defRPr kumimoji="1">
                <a:solidFill>
                  <a:schemeClr val="tx1"/>
                </a:solidFill>
                <a:latin typeface="Arial" charset="0"/>
                <a:ea typeface="ＭＳ Ｐゴシック" pitchFamily="50"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76F31791-449C-42DC-85EE-3D63F19AFE39}" type="slidenum">
              <a:rPr lang="en-US" altLang="ja-JP" smtClean="0">
                <a:solidFill>
                  <a:prstClr val="black"/>
                </a:solidFill>
              </a:rPr>
              <a:pPr eaLnBrk="1" hangingPunct="1"/>
              <a:t>4</a:t>
            </a:fld>
            <a:endParaRPr lang="en-US" altLang="ja-JP" dirty="0" smtClean="0">
              <a:solidFill>
                <a:prstClr val="black"/>
              </a:solidFill>
            </a:endParaRPr>
          </a:p>
        </p:txBody>
      </p:sp>
      <p:sp>
        <p:nvSpPr>
          <p:cNvPr id="54275" name="Rectangle 2"/>
          <p:cNvSpPr>
            <a:spLocks noGrp="1" noRot="1" noChangeAspect="1" noChangeArrowheads="1" noTextEdit="1"/>
          </p:cNvSpPr>
          <p:nvPr>
            <p:ph type="sldImg"/>
          </p:nvPr>
        </p:nvSpPr>
        <p:spPr>
          <a:xfrm>
            <a:off x="695325" y="739775"/>
            <a:ext cx="5345113" cy="3700463"/>
          </a:xfrm>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pPr>
            <a:r>
              <a:rPr lang="ja-JP" altLang="en-US" sz="1600" b="1" dirty="0" smtClean="0">
                <a:solidFill>
                  <a:srgbClr val="FF0000"/>
                </a:solidFill>
                <a:latin typeface="Meiryo UI" pitchFamily="50" charset="-128"/>
                <a:ea typeface="Meiryo UI" pitchFamily="50" charset="-128"/>
                <a:cs typeface="Meiryo UI" pitchFamily="50" charset="-128"/>
              </a:rPr>
              <a:t>自律的な思考能力</a:t>
            </a:r>
          </a:p>
          <a:p>
            <a:pPr eaLnBrk="1" fontAlgn="auto" hangingPunct="1">
              <a:spcBef>
                <a:spcPts val="0"/>
              </a:spcBef>
              <a:spcAft>
                <a:spcPts val="0"/>
              </a:spcAft>
            </a:pPr>
            <a:r>
              <a:rPr lang="ja-JP" altLang="en-US" sz="1200" dirty="0" smtClean="0">
                <a:solidFill>
                  <a:prstClr val="black"/>
                </a:solidFill>
                <a:latin typeface="Meiryo UI" pitchFamily="50" charset="-128"/>
                <a:ea typeface="Meiryo UI" pitchFamily="50" charset="-128"/>
                <a:cs typeface="Meiryo UI" pitchFamily="50" charset="-128"/>
              </a:rPr>
              <a:t>・　課題を見出し、答えのない課題に挑む</a:t>
            </a:r>
            <a:endParaRPr lang="en-US" altLang="ja-JP" sz="1200" dirty="0" smtClean="0">
              <a:solidFill>
                <a:prstClr val="black"/>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“自分事”とした物事の解決策を考える</a:t>
            </a:r>
          </a:p>
          <a:p>
            <a:pPr eaLnBrk="1" fontAlgn="auto" hangingPunct="1">
              <a:spcBef>
                <a:spcPts val="0"/>
              </a:spcBef>
              <a:spcAft>
                <a:spcPts val="0"/>
              </a:spcAft>
            </a:pPr>
            <a:endParaRPr lang="ja-JP" altLang="en-US" sz="1200" dirty="0" smtClean="0">
              <a:solidFill>
                <a:prstClr val="black"/>
              </a:solidFill>
              <a:latin typeface="Meiryo UI" pitchFamily="50" charset="-128"/>
              <a:ea typeface="Meiryo UI" pitchFamily="50" charset="-128"/>
              <a:cs typeface="Meiryo UI" pitchFamily="50" charset="-128"/>
            </a:endParaRPr>
          </a:p>
          <a:p>
            <a:pPr eaLnBrk="1" hangingPunct="1"/>
            <a:endParaRPr lang="ja-JP" altLang="ja-JP" dirty="0" smtClean="0"/>
          </a:p>
        </p:txBody>
      </p:sp>
    </p:spTree>
    <p:extLst>
      <p:ext uri="{BB962C8B-B14F-4D97-AF65-F5344CB8AC3E}">
        <p14:creationId xmlns:p14="http://schemas.microsoft.com/office/powerpoint/2010/main" val="2069704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defRPr kumimoji="1">
                <a:solidFill>
                  <a:schemeClr val="tx1"/>
                </a:solidFill>
                <a:latin typeface="Arial" charset="0"/>
                <a:ea typeface="ＭＳ Ｐゴシック" pitchFamily="50" charset="-128"/>
              </a:defRPr>
            </a:lvl1pPr>
            <a:lvl2pPr marL="742950" indent="-285750" defTabSz="912813" eaLnBrk="0" hangingPunct="0">
              <a:defRPr kumimoji="1">
                <a:solidFill>
                  <a:schemeClr val="tx1"/>
                </a:solidFill>
                <a:latin typeface="Arial" charset="0"/>
                <a:ea typeface="ＭＳ Ｐゴシック" pitchFamily="50" charset="-128"/>
              </a:defRPr>
            </a:lvl2pPr>
            <a:lvl3pPr marL="1143000" indent="-228600" defTabSz="912813" eaLnBrk="0" hangingPunct="0">
              <a:defRPr kumimoji="1">
                <a:solidFill>
                  <a:schemeClr val="tx1"/>
                </a:solidFill>
                <a:latin typeface="Arial" charset="0"/>
                <a:ea typeface="ＭＳ Ｐゴシック" pitchFamily="50" charset="-128"/>
              </a:defRPr>
            </a:lvl3pPr>
            <a:lvl4pPr marL="1600200" indent="-228600" defTabSz="912813" eaLnBrk="0" hangingPunct="0">
              <a:defRPr kumimoji="1">
                <a:solidFill>
                  <a:schemeClr val="tx1"/>
                </a:solidFill>
                <a:latin typeface="Arial" charset="0"/>
                <a:ea typeface="ＭＳ Ｐゴシック" pitchFamily="50" charset="-128"/>
              </a:defRPr>
            </a:lvl4pPr>
            <a:lvl5pPr marL="2057400" indent="-228600" defTabSz="912813" eaLnBrk="0" hangingPunct="0">
              <a:defRPr kumimoji="1">
                <a:solidFill>
                  <a:schemeClr val="tx1"/>
                </a:solidFill>
                <a:latin typeface="Arial" charset="0"/>
                <a:ea typeface="ＭＳ Ｐゴシック" pitchFamily="50" charset="-128"/>
              </a:defRPr>
            </a:lvl5pPr>
            <a:lvl6pPr marL="25146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defTabSz="912813"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27785518-6634-47B8-BD45-C0D27706C389}" type="slidenum">
              <a:rPr lang="en-US" altLang="ja-JP" smtClean="0">
                <a:solidFill>
                  <a:prstClr val="black"/>
                </a:solidFill>
              </a:rPr>
              <a:pPr eaLnBrk="1" hangingPunct="1"/>
              <a:t>5</a:t>
            </a:fld>
            <a:endParaRPr lang="en-US" altLang="ja-JP" dirty="0" smtClean="0">
              <a:solidFill>
                <a:prstClr val="black"/>
              </a:solidFill>
            </a:endParaRPr>
          </a:p>
        </p:txBody>
      </p:sp>
      <p:sp>
        <p:nvSpPr>
          <p:cNvPr id="55299" name="Rectangle 2"/>
          <p:cNvSpPr>
            <a:spLocks noGrp="1" noRot="1" noChangeAspect="1" noChangeArrowheads="1" noTextEdit="1"/>
          </p:cNvSpPr>
          <p:nvPr>
            <p:ph type="sldImg"/>
          </p:nvPr>
        </p:nvSpPr>
        <p:spPr>
          <a:xfrm>
            <a:off x="695325" y="739775"/>
            <a:ext cx="5345113" cy="3700463"/>
          </a:xfrm>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pPr>
            <a:r>
              <a:rPr lang="ja-JP" altLang="en-US" sz="1600" b="1" dirty="0" smtClean="0">
                <a:solidFill>
                  <a:srgbClr val="FF0000"/>
                </a:solidFill>
                <a:latin typeface="Meiryo UI" pitchFamily="50" charset="-128"/>
                <a:ea typeface="Meiryo UI" pitchFamily="50" charset="-128"/>
                <a:cs typeface="Meiryo UI" pitchFamily="50" charset="-128"/>
              </a:rPr>
              <a:t>周囲を動かす力</a:t>
            </a:r>
          </a:p>
          <a:p>
            <a:pPr eaLnBrk="1" fontAlgn="auto" hangingPunct="1">
              <a:spcBef>
                <a:spcPts val="0"/>
              </a:spcBef>
              <a:spcAft>
                <a:spcPts val="0"/>
              </a:spcAft>
            </a:pPr>
            <a:r>
              <a:rPr lang="ja-JP" altLang="en-US" sz="1200" dirty="0" smtClean="0">
                <a:solidFill>
                  <a:prstClr val="black"/>
                </a:solidFill>
                <a:latin typeface="Meiryo UI" pitchFamily="50" charset="-128"/>
                <a:ea typeface="Meiryo UI" pitchFamily="50" charset="-128"/>
                <a:cs typeface="Meiryo UI" pitchFamily="50" charset="-128"/>
              </a:rPr>
              <a:t>・　多様な人々との繋がりや協働する力</a:t>
            </a:r>
            <a:endParaRPr lang="en-US" altLang="ja-JP" sz="1200" dirty="0" smtClean="0">
              <a:solidFill>
                <a:prstClr val="black"/>
              </a:solidFill>
              <a:latin typeface="Meiryo UI" pitchFamily="50" charset="-128"/>
              <a:ea typeface="Meiryo UI" pitchFamily="50" charset="-128"/>
              <a:cs typeface="Meiryo UI"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解決に向けて様々な人の協力を得る</a:t>
            </a:r>
          </a:p>
          <a:p>
            <a:pPr eaLnBrk="1" fontAlgn="auto" hangingPunct="1">
              <a:spcBef>
                <a:spcPts val="0"/>
              </a:spcBef>
              <a:spcAft>
                <a:spcPts val="0"/>
              </a:spcAft>
            </a:pPr>
            <a:endParaRPr lang="ja-JP" altLang="en-US" sz="1200" dirty="0" smtClean="0">
              <a:solidFill>
                <a:prstClr val="black"/>
              </a:solidFill>
              <a:latin typeface="Meiryo UI" pitchFamily="50" charset="-128"/>
              <a:ea typeface="Meiryo UI" pitchFamily="50" charset="-128"/>
              <a:cs typeface="Meiryo UI" pitchFamily="50" charset="-128"/>
            </a:endParaRPr>
          </a:p>
          <a:p>
            <a:pPr eaLnBrk="1" hangingPunct="1"/>
            <a:endParaRPr lang="ja-JP" altLang="ja-JP" dirty="0" smtClean="0"/>
          </a:p>
        </p:txBody>
      </p:sp>
    </p:spTree>
    <p:extLst>
      <p:ext uri="{BB962C8B-B14F-4D97-AF65-F5344CB8AC3E}">
        <p14:creationId xmlns:p14="http://schemas.microsoft.com/office/powerpoint/2010/main" val="2452654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smtClean="0"/>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smtClean="0"/>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2018/11/6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smtClean="0"/>
              <a:t>１．見出しの記入</a:t>
            </a:r>
            <a:endParaRPr kumimoji="1" lang="ja-JP" altLang="en-US" dirty="0"/>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2018/11/6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2018/11/6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smtClean="0"/>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（資料）●●</a:t>
            </a:r>
            <a:endParaRPr kumimoji="1" lang="ja-JP" altLang="en-US" dirty="0"/>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20pt</a:t>
            </a:r>
            <a:r>
              <a:rPr kumimoji="1" lang="ja-JP" altLang="en-US" dirty="0" smtClean="0"/>
              <a:t>）</a:t>
            </a:r>
            <a:endParaRPr kumimoji="1" lang="ja-JP" altLang="en-US" dirty="0"/>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14pt</a:t>
            </a:r>
            <a:r>
              <a:rPr kumimoji="1" lang="ja-JP" altLang="en-US" dirty="0" smtClean="0"/>
              <a:t>）</a:t>
            </a:r>
            <a:endParaRPr kumimoji="1" lang="ja-JP" altLang="en-US" dirty="0"/>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10.5pt</a:t>
            </a:r>
            <a:r>
              <a:rPr kumimoji="1" lang="ja-JP" altLang="en-US" dirty="0" smtClean="0"/>
              <a:t>）</a:t>
            </a:r>
            <a:endParaRPr kumimoji="1" lang="ja-JP" altLang="en-US" dirty="0"/>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smtClean="0"/>
              <a:t>マスター テキストの書式設定</a:t>
            </a:r>
          </a:p>
        </p:txBody>
      </p:sp>
    </p:spTree>
    <p:extLst>
      <p:ext uri="{BB962C8B-B14F-4D97-AF65-F5344CB8AC3E}">
        <p14:creationId xmlns:p14="http://schemas.microsoft.com/office/powerpoint/2010/main" val="298952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85A6605-E1E1-41DC-BA73-FC2B86B20E28}" type="datetime1">
              <a:rPr lang="ja-JP" altLang="en-US" smtClean="0">
                <a:solidFill>
                  <a:prstClr val="black">
                    <a:tint val="75000"/>
                  </a:prstClr>
                </a:solidFill>
              </a:rPr>
              <a:pPr/>
              <a:t>2018/11/6</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5"/>
          <p:cNvSpPr>
            <a:spLocks noGrp="1"/>
          </p:cNvSpPr>
          <p:nvPr>
            <p:ph type="sldNum" sz="quarter" idx="12"/>
          </p:nvPr>
        </p:nvSpPr>
        <p:spPr>
          <a:xfrm>
            <a:off x="7621290" y="6508473"/>
            <a:ext cx="2311400" cy="365125"/>
          </a:xfrm>
          <a:prstGeom prst="rect">
            <a:avLst/>
          </a:prstGeom>
        </p:spPr>
        <p:txBody>
          <a:bodyPr anchor="b"/>
          <a:lstStyle>
            <a:lvl1pPr algn="r">
              <a:defRPr sz="1200">
                <a:solidFill>
                  <a:schemeClr val="tx1"/>
                </a:solidFill>
              </a:defRPr>
            </a:lvl1pPr>
          </a:lstStyle>
          <a:p>
            <a:fld id="{D9550142-B990-490A-A107-ED7302A7FD52}"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792632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88"/>
            <a:ext cx="891540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a:lvl1pPr>
          </a:lstStyle>
          <a:p>
            <a:pPr>
              <a:defRPr/>
            </a:pPr>
            <a:endParaRPr lang="en-US" altLang="ja-JP" dirty="0"/>
          </a:p>
        </p:txBody>
      </p:sp>
      <p:sp>
        <p:nvSpPr>
          <p:cNvPr id="4" name="Rectangle 5"/>
          <p:cNvSpPr>
            <a:spLocks noGrp="1" noChangeArrowheads="1"/>
          </p:cNvSpPr>
          <p:nvPr>
            <p:ph type="ftr" sz="quarter" idx="11"/>
          </p:nvPr>
        </p:nvSpPr>
        <p:spPr/>
        <p:txBody>
          <a:bodyPr/>
          <a:lstStyle>
            <a:lvl1pPr>
              <a:defRPr/>
            </a:lvl1pPr>
          </a:lstStyle>
          <a:p>
            <a:pPr>
              <a:defRPr/>
            </a:pPr>
            <a:endParaRPr lang="en-US" altLang="ja-JP" dirty="0"/>
          </a:p>
        </p:txBody>
      </p:sp>
      <p:sp>
        <p:nvSpPr>
          <p:cNvPr id="5" name="Rectangle 6"/>
          <p:cNvSpPr>
            <a:spLocks noGrp="1" noChangeArrowheads="1"/>
          </p:cNvSpPr>
          <p:nvPr>
            <p:ph type="sldNum" sz="quarter" idx="12"/>
          </p:nvPr>
        </p:nvSpPr>
        <p:spPr/>
        <p:txBody>
          <a:bodyPr/>
          <a:lstStyle>
            <a:lvl1pPr>
              <a:defRPr/>
            </a:lvl1pPr>
          </a:lstStyle>
          <a:p>
            <a:pPr>
              <a:defRPr/>
            </a:pPr>
            <a:fld id="{F6ABEA24-712C-43EB-95CC-CD7CFFFAB7A7}" type="slidenum">
              <a:rPr lang="en-US" altLang="ja-JP"/>
              <a:pPr>
                <a:defRPr/>
              </a:pPr>
              <a:t>‹#›</a:t>
            </a:fld>
            <a:endParaRPr lang="en-US" altLang="ja-JP" dirty="0"/>
          </a:p>
        </p:txBody>
      </p:sp>
    </p:spTree>
    <p:extLst>
      <p:ext uri="{BB962C8B-B14F-4D97-AF65-F5344CB8AC3E}">
        <p14:creationId xmlns:p14="http://schemas.microsoft.com/office/powerpoint/2010/main" val="1678444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2018/11/6</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 id="2147483660" r:id="rId4"/>
    <p:sldLayoutId id="2147483661" r:id="rId5"/>
  </p:sldLayoutIdLst>
  <p:timing>
    <p:tnLst>
      <p:par>
        <p:cTn id="1" dur="indefinite" restart="never" nodeType="tmRoot"/>
      </p:par>
    </p:tnLst>
  </p:timing>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6456" y="282715"/>
            <a:ext cx="9505503" cy="646331"/>
          </a:xfrm>
        </p:spPr>
        <p:txBody>
          <a:bodyPr/>
          <a:lstStyle/>
          <a:p>
            <a:r>
              <a:rPr kumimoji="1"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「人生１００年時代」に求められるスキル</a:t>
            </a:r>
            <a:endPar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1</a:t>
            </a:fld>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ホームベース 4"/>
          <p:cNvSpPr/>
          <p:nvPr/>
        </p:nvSpPr>
        <p:spPr bwMode="auto">
          <a:xfrm>
            <a:off x="1064569" y="3933056"/>
            <a:ext cx="3652743" cy="576064"/>
          </a:xfrm>
          <a:prstGeom prst="homePlate">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800" dirty="0" smtClean="0"/>
              <a:t>社会人基礎力</a:t>
            </a:r>
            <a:endParaRPr kumimoji="0" lang="ja-JP" altLang="en-US" sz="1800" dirty="0"/>
          </a:p>
        </p:txBody>
      </p:sp>
      <p:sp>
        <p:nvSpPr>
          <p:cNvPr id="11" name="ホームベース 10"/>
          <p:cNvSpPr/>
          <p:nvPr/>
        </p:nvSpPr>
        <p:spPr bwMode="auto">
          <a:xfrm>
            <a:off x="2000672" y="3172096"/>
            <a:ext cx="1368152" cy="576000"/>
          </a:xfrm>
          <a:prstGeom prst="homePlate">
            <a:avLst/>
          </a:prstGeom>
          <a:ln>
            <a:headEnd/>
            <a:tailEnd/>
          </a:ln>
          <a:extLst/>
        </p:spPr>
        <p:style>
          <a:lnRef idx="2">
            <a:schemeClr val="accent6"/>
          </a:lnRef>
          <a:fillRef idx="1">
            <a:schemeClr val="lt1"/>
          </a:fillRef>
          <a:effectRef idx="0">
            <a:schemeClr val="accent6"/>
          </a:effectRef>
          <a:fontRef idx="minor">
            <a:schemeClr val="dk1"/>
          </a:fontRef>
        </p:style>
        <p:txBody>
          <a:bodyPr wrap="none" rtlCol="0" anchor="ctr"/>
          <a:lstStyle/>
          <a:p>
            <a:pPr algn="l"/>
            <a:r>
              <a:rPr kumimoji="0" lang="ja-JP" altLang="en-US" sz="1800" dirty="0" smtClean="0"/>
              <a:t>専門スキル</a:t>
            </a:r>
            <a:endParaRPr kumimoji="0" lang="ja-JP" altLang="en-US" sz="1800" dirty="0"/>
          </a:p>
        </p:txBody>
      </p:sp>
      <p:sp>
        <p:nvSpPr>
          <p:cNvPr id="14" name="ホームベース 13"/>
          <p:cNvSpPr/>
          <p:nvPr/>
        </p:nvSpPr>
        <p:spPr bwMode="auto">
          <a:xfrm>
            <a:off x="2000673" y="1800112"/>
            <a:ext cx="1368151" cy="576000"/>
          </a:xfrm>
          <a:prstGeom prst="homePlate">
            <a:avLst/>
          </a:prstGeom>
          <a:ln>
            <a:headEnd/>
            <a:tailEnd/>
          </a:ln>
          <a:extLst/>
        </p:spPr>
        <p:style>
          <a:lnRef idx="2">
            <a:schemeClr val="accent6"/>
          </a:lnRef>
          <a:fillRef idx="1">
            <a:schemeClr val="lt1"/>
          </a:fillRef>
          <a:effectRef idx="0">
            <a:schemeClr val="accent6"/>
          </a:effectRef>
          <a:fontRef idx="minor">
            <a:schemeClr val="dk1"/>
          </a:fontRef>
        </p:style>
        <p:txBody>
          <a:bodyPr wrap="none" rtlCol="0" anchor="ctr"/>
          <a:lstStyle/>
          <a:p>
            <a:pPr algn="l"/>
            <a:r>
              <a:rPr kumimoji="0" lang="ja-JP" altLang="en-US" sz="1800" dirty="0" smtClean="0"/>
              <a:t>社内スキル</a:t>
            </a:r>
            <a:endParaRPr kumimoji="0" lang="ja-JP" altLang="en-US" sz="1800" dirty="0"/>
          </a:p>
        </p:txBody>
      </p:sp>
      <p:cxnSp>
        <p:nvCxnSpPr>
          <p:cNvPr id="8" name="直線矢印コネクタ 7"/>
          <p:cNvCxnSpPr/>
          <p:nvPr/>
        </p:nvCxnSpPr>
        <p:spPr>
          <a:xfrm flipV="1">
            <a:off x="202213" y="1268760"/>
            <a:ext cx="0" cy="40324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202213" y="5301208"/>
            <a:ext cx="489480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ホームベース 19"/>
          <p:cNvSpPr/>
          <p:nvPr/>
        </p:nvSpPr>
        <p:spPr bwMode="auto">
          <a:xfrm>
            <a:off x="274221" y="4653136"/>
            <a:ext cx="4443091" cy="576064"/>
          </a:xfrm>
          <a:prstGeom prst="homePlate">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800" dirty="0" smtClean="0"/>
              <a:t>キャリア意識、マインド</a:t>
            </a:r>
            <a:endParaRPr kumimoji="0" lang="ja-JP" altLang="en-US" sz="1800" dirty="0"/>
          </a:p>
        </p:txBody>
      </p:sp>
      <p:sp>
        <p:nvSpPr>
          <p:cNvPr id="16" name="テキスト ボックス 15"/>
          <p:cNvSpPr txBox="1"/>
          <p:nvPr/>
        </p:nvSpPr>
        <p:spPr>
          <a:xfrm>
            <a:off x="274221" y="1040621"/>
            <a:ext cx="1800493" cy="369332"/>
          </a:xfrm>
          <a:prstGeom prst="rect">
            <a:avLst/>
          </a:prstGeom>
          <a:noFill/>
        </p:spPr>
        <p:txBody>
          <a:bodyPr wrap="none" rtlCol="0">
            <a:spAutoFit/>
          </a:bodyPr>
          <a:lstStyle/>
          <a:p>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パフォーマンス</a:t>
            </a:r>
          </a:p>
        </p:txBody>
      </p:sp>
      <p:sp>
        <p:nvSpPr>
          <p:cNvPr id="23" name="テキスト ボックス 22"/>
          <p:cNvSpPr txBox="1"/>
          <p:nvPr/>
        </p:nvSpPr>
        <p:spPr>
          <a:xfrm>
            <a:off x="4632680" y="5428027"/>
            <a:ext cx="646331" cy="369332"/>
          </a:xfrm>
          <a:prstGeom prst="rect">
            <a:avLst/>
          </a:prstGeom>
          <a:noFill/>
        </p:spPr>
        <p:txBody>
          <a:bodyPr wrap="none" rtlCol="0">
            <a:spAutoFit/>
          </a:bodyPr>
          <a:lstStyle/>
          <a:p>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年齢</a:t>
            </a:r>
          </a:p>
        </p:txBody>
      </p:sp>
      <p:sp>
        <p:nvSpPr>
          <p:cNvPr id="17" name="テキスト ボックス 16"/>
          <p:cNvSpPr txBox="1"/>
          <p:nvPr/>
        </p:nvSpPr>
        <p:spPr>
          <a:xfrm>
            <a:off x="4740291" y="4653136"/>
            <a:ext cx="3140603" cy="584775"/>
          </a:xfrm>
          <a:prstGeom prst="rect">
            <a:avLst/>
          </a:prstGeom>
          <a:noFill/>
        </p:spPr>
        <p:txBody>
          <a:bodyPr wrap="none" rtlCol="0">
            <a:spAutoFit/>
          </a:bodyPr>
          <a:lstStyle/>
          <a:p>
            <a:pPr marL="285750" indent="-285750">
              <a:buFont typeface="Arial" panose="020B0604020202020204" pitchFamily="34" charset="0"/>
              <a:buChar char="•"/>
            </a:pPr>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全ての基盤</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絶えず持ち続けることが必要</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ホームベース 24"/>
          <p:cNvSpPr/>
          <p:nvPr/>
        </p:nvSpPr>
        <p:spPr bwMode="auto">
          <a:xfrm>
            <a:off x="3552166" y="1800112"/>
            <a:ext cx="1165146" cy="576000"/>
          </a:xfrm>
          <a:prstGeom prst="homePlate">
            <a:avLst/>
          </a:prstGeom>
          <a:ln>
            <a:headEnd/>
            <a:tailEnd/>
          </a:ln>
          <a:extLst/>
        </p:spPr>
        <p:style>
          <a:lnRef idx="2">
            <a:schemeClr val="accent6"/>
          </a:lnRef>
          <a:fillRef idx="1">
            <a:schemeClr val="lt1"/>
          </a:fillRef>
          <a:effectRef idx="0">
            <a:schemeClr val="accent6"/>
          </a:effectRef>
          <a:fontRef idx="minor">
            <a:schemeClr val="dk1"/>
          </a:fontRef>
        </p:style>
        <p:txBody>
          <a:bodyPr wrap="none" rtlCol="0" anchor="ctr"/>
          <a:lstStyle/>
          <a:p>
            <a:pPr algn="l"/>
            <a:endParaRPr kumimoji="0" lang="ja-JP" altLang="en-US" sz="1800" dirty="0"/>
          </a:p>
        </p:txBody>
      </p:sp>
      <p:cxnSp>
        <p:nvCxnSpPr>
          <p:cNvPr id="21" name="直線コネクタ 20"/>
          <p:cNvCxnSpPr/>
          <p:nvPr/>
        </p:nvCxnSpPr>
        <p:spPr>
          <a:xfrm>
            <a:off x="209256" y="2434536"/>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207515" y="3829984"/>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207515" y="4581128"/>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4740291" y="3933056"/>
            <a:ext cx="3140603" cy="584775"/>
          </a:xfrm>
          <a:prstGeom prst="rect">
            <a:avLst/>
          </a:prstGeom>
          <a:noFill/>
        </p:spPr>
        <p:txBody>
          <a:bodyPr wrap="square" rtlCol="0">
            <a:spAutoFit/>
          </a:bodyPr>
          <a:lstStyle/>
          <a:p>
            <a:pPr marL="285750" indent="-285750">
              <a:buFont typeface="Arial" panose="020B0604020202020204" pitchFamily="34" charset="0"/>
              <a:buChar cha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社会人としての基礎スキル</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初期</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に身につけておく必要</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テキスト ボックス 31"/>
          <p:cNvSpPr txBox="1"/>
          <p:nvPr/>
        </p:nvSpPr>
        <p:spPr>
          <a:xfrm>
            <a:off x="4740291" y="2708920"/>
            <a:ext cx="3140603" cy="830997"/>
          </a:xfrm>
          <a:prstGeom prst="rect">
            <a:avLst/>
          </a:prstGeom>
          <a:noFill/>
        </p:spPr>
        <p:txBody>
          <a:bodyPr wrap="square" rtlCol="0">
            <a:spAutoFit/>
          </a:bodyPr>
          <a:lstStyle/>
          <a:p>
            <a:pPr marL="285750" indent="-285750">
              <a:buFont typeface="Arial" panose="020B0604020202020204" pitchFamily="34" charset="0"/>
              <a:buChar cha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人材としての付加価値の源泉</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絶えず新たなスキルの獲得やアップデートが必要</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山形 23"/>
          <p:cNvSpPr/>
          <p:nvPr/>
        </p:nvSpPr>
        <p:spPr bwMode="auto">
          <a:xfrm>
            <a:off x="3152801" y="3172096"/>
            <a:ext cx="782255" cy="576000"/>
          </a:xfrm>
          <a:prstGeom prst="chevron">
            <a:avLst/>
          </a:prstGeom>
          <a:ln>
            <a:prstDash val="sysDot"/>
            <a:headEnd/>
            <a:tailEnd/>
          </a:ln>
          <a:extLst/>
        </p:spPr>
        <p:style>
          <a:lnRef idx="2">
            <a:schemeClr val="accent6"/>
          </a:lnRef>
          <a:fillRef idx="1">
            <a:schemeClr val="lt1"/>
          </a:fillRef>
          <a:effectRef idx="0">
            <a:schemeClr val="accent6"/>
          </a:effectRef>
          <a:fontRef idx="minor">
            <a:schemeClr val="dk1"/>
          </a:fontRef>
        </p:style>
        <p:txBody>
          <a:bodyPr wrap="none" rtlCol="0" anchor="ctr"/>
          <a:lstStyle/>
          <a:p>
            <a:pPr algn="l"/>
            <a:endParaRPr kumimoji="0" lang="ja-JP" altLang="en-US" sz="1800" dirty="0"/>
          </a:p>
        </p:txBody>
      </p:sp>
      <p:sp>
        <p:nvSpPr>
          <p:cNvPr id="34" name="テキスト ボックス 33"/>
          <p:cNvSpPr txBox="1"/>
          <p:nvPr/>
        </p:nvSpPr>
        <p:spPr>
          <a:xfrm>
            <a:off x="4736976" y="1938318"/>
            <a:ext cx="3140603" cy="338554"/>
          </a:xfrm>
          <a:prstGeom prst="rect">
            <a:avLst/>
          </a:prstGeom>
          <a:noFill/>
        </p:spPr>
        <p:txBody>
          <a:bodyPr wrap="square" rtlCol="0">
            <a:spAutoFit/>
          </a:bodyPr>
          <a:lstStyle/>
          <a:p>
            <a:pPr marL="285750" indent="-285750">
              <a:buFont typeface="Arial" panose="020B0604020202020204" pitchFamily="34" charset="0"/>
              <a:buChar cha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職場によって異なる</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5" name="直線コネクタ 34"/>
          <p:cNvCxnSpPr/>
          <p:nvPr/>
        </p:nvCxnSpPr>
        <p:spPr>
          <a:xfrm>
            <a:off x="207515" y="1700808"/>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209256" y="5301208"/>
            <a:ext cx="9504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7" name="ホームベース 36"/>
          <p:cNvSpPr/>
          <p:nvPr/>
        </p:nvSpPr>
        <p:spPr bwMode="auto">
          <a:xfrm>
            <a:off x="3152801" y="2524024"/>
            <a:ext cx="1564511" cy="576000"/>
          </a:xfrm>
          <a:prstGeom prst="homePlate">
            <a:avLst/>
          </a:prstGeom>
          <a:ln>
            <a:headEnd/>
            <a:tailEnd/>
          </a:ln>
          <a:extLst/>
        </p:spPr>
        <p:style>
          <a:lnRef idx="2">
            <a:schemeClr val="accent6"/>
          </a:lnRef>
          <a:fillRef idx="1">
            <a:schemeClr val="lt1"/>
          </a:fillRef>
          <a:effectRef idx="0">
            <a:schemeClr val="accent6"/>
          </a:effectRef>
          <a:fontRef idx="minor">
            <a:schemeClr val="dk1"/>
          </a:fontRef>
        </p:style>
        <p:txBody>
          <a:bodyPr wrap="none" rtlCol="0" anchor="ctr"/>
          <a:lstStyle/>
          <a:p>
            <a:pPr algn="l"/>
            <a:r>
              <a:rPr kumimoji="0" lang="ja-JP" altLang="en-US" sz="1800" dirty="0" smtClean="0"/>
              <a:t>専門スキル</a:t>
            </a:r>
            <a:endParaRPr kumimoji="0" lang="ja-JP" altLang="en-US" sz="1800" dirty="0"/>
          </a:p>
        </p:txBody>
      </p:sp>
      <p:sp>
        <p:nvSpPr>
          <p:cNvPr id="26" name="右中かっこ 25"/>
          <p:cNvSpPr/>
          <p:nvPr/>
        </p:nvSpPr>
        <p:spPr>
          <a:xfrm>
            <a:off x="7833320" y="3875906"/>
            <a:ext cx="322386" cy="1368152"/>
          </a:xfrm>
          <a:prstGeom prst="rightBrace">
            <a:avLst>
              <a:gd name="adj1" fmla="val 37878"/>
              <a:gd name="adj2" fmla="val 50000"/>
            </a:avLst>
          </a:prstGeom>
          <a:ln/>
        </p:spPr>
        <p:style>
          <a:lnRef idx="3">
            <a:schemeClr val="accent1"/>
          </a:lnRef>
          <a:fillRef idx="0">
            <a:schemeClr val="accent1"/>
          </a:fillRef>
          <a:effectRef idx="2">
            <a:schemeClr val="accent1"/>
          </a:effectRef>
          <a:fontRef idx="minor">
            <a:schemeClr val="tx1"/>
          </a:fontRef>
        </p:style>
        <p:txBody>
          <a:bodyPr rtlCol="0" anchor="ctr"/>
          <a:lstStyle/>
          <a:p>
            <a:pPr algn="ctr"/>
            <a:endParaRPr kumimoji="1" lang="ja-JP" altLang="en-US" dirty="0"/>
          </a:p>
        </p:txBody>
      </p:sp>
      <p:sp>
        <p:nvSpPr>
          <p:cNvPr id="39" name="右中かっこ 38"/>
          <p:cNvSpPr/>
          <p:nvPr/>
        </p:nvSpPr>
        <p:spPr>
          <a:xfrm>
            <a:off x="7833320" y="1800112"/>
            <a:ext cx="322386" cy="1916920"/>
          </a:xfrm>
          <a:prstGeom prst="rightBrace">
            <a:avLst>
              <a:gd name="adj1" fmla="val 37878"/>
              <a:gd name="adj2" fmla="val 50000"/>
            </a:avLst>
          </a:prstGeom>
          <a:ln/>
        </p:spPr>
        <p:style>
          <a:lnRef idx="3">
            <a:schemeClr val="accent6"/>
          </a:lnRef>
          <a:fillRef idx="0">
            <a:schemeClr val="accent6"/>
          </a:fillRef>
          <a:effectRef idx="2">
            <a:schemeClr val="accent6"/>
          </a:effectRef>
          <a:fontRef idx="minor">
            <a:schemeClr val="tx1"/>
          </a:fontRef>
        </p:style>
        <p:txBody>
          <a:bodyPr rtlCol="0" anchor="ctr"/>
          <a:lstStyle/>
          <a:p>
            <a:pPr algn="ctr"/>
            <a:endParaRPr kumimoji="1" lang="ja-JP" altLang="en-US" dirty="0"/>
          </a:p>
        </p:txBody>
      </p:sp>
      <p:sp>
        <p:nvSpPr>
          <p:cNvPr id="27" name="テキスト ボックス 26"/>
          <p:cNvSpPr txBox="1"/>
          <p:nvPr/>
        </p:nvSpPr>
        <p:spPr>
          <a:xfrm>
            <a:off x="8227713" y="4018419"/>
            <a:ext cx="1678287" cy="1200329"/>
          </a:xfrm>
          <a:prstGeom prst="rect">
            <a:avLst/>
          </a:prstGeom>
          <a:noFill/>
        </p:spPr>
        <p:txBody>
          <a:bodyPr wrap="square" rtlCol="0">
            <a:spAutoFit/>
          </a:bodyPr>
          <a:lstStyle/>
          <a:p>
            <a:r>
              <a:rPr kumimoji="1" lang="ja-JP" altLang="en-US"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社会人としての</a:t>
            </a:r>
            <a:r>
              <a:rPr lang="ja-JP" altLang="en-US" b="1" dirty="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基盤</a:t>
            </a:r>
            <a:r>
              <a:rPr kumimoji="1" lang="ja-JP" altLang="en-US"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能力</a:t>
            </a:r>
            <a:endParaRPr kumimoji="1" lang="en-US" altLang="ja-JP"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3200"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3600"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OS</a:t>
            </a:r>
            <a:r>
              <a:rPr lang="en-US" altLang="ja-JP" sz="3200"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3200" b="1" dirty="0" smtClean="0">
              <a:solidFill>
                <a:srgbClr val="0064C8"/>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テキスト ボックス 44"/>
          <p:cNvSpPr txBox="1"/>
          <p:nvPr/>
        </p:nvSpPr>
        <p:spPr>
          <a:xfrm>
            <a:off x="8193360" y="2060848"/>
            <a:ext cx="1678287" cy="646331"/>
          </a:xfrm>
          <a:prstGeom prst="rect">
            <a:avLst/>
          </a:prstGeom>
          <a:noFill/>
        </p:spPr>
        <p:txBody>
          <a:bodyPr wrap="square" rtlCol="0">
            <a:spAutoFit/>
          </a:bodyPr>
          <a:lstStyle/>
          <a:p>
            <a:r>
              <a:rPr lang="ja-JP" altLang="en-US" b="1" dirty="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業界等</a:t>
            </a:r>
            <a:r>
              <a:rPr lang="ja-JP" altLang="en-US" b="1" dirty="0" smtClean="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の特性に応じた能力</a:t>
            </a:r>
            <a:endParaRPr kumimoji="1" lang="en-US" altLang="ja-JP" b="1" dirty="0" smtClean="0">
              <a:solidFill>
                <a:srgbClr val="FF5A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山形 46"/>
          <p:cNvSpPr/>
          <p:nvPr/>
        </p:nvSpPr>
        <p:spPr bwMode="auto">
          <a:xfrm>
            <a:off x="3728865" y="3172096"/>
            <a:ext cx="988447" cy="576000"/>
          </a:xfrm>
          <a:prstGeom prst="chevron">
            <a:avLst/>
          </a:prstGeom>
          <a:ln>
            <a:headEnd/>
            <a:tailEnd/>
          </a:ln>
          <a:extLst/>
        </p:spPr>
        <p:style>
          <a:lnRef idx="2">
            <a:schemeClr val="accent6"/>
          </a:lnRef>
          <a:fillRef idx="1">
            <a:schemeClr val="lt1"/>
          </a:fillRef>
          <a:effectRef idx="0">
            <a:schemeClr val="accent6"/>
          </a:effectRef>
          <a:fontRef idx="minor">
            <a:schemeClr val="dk1"/>
          </a:fontRef>
        </p:style>
        <p:txBody>
          <a:bodyPr wrap="none" rtlCol="0" anchor="ctr"/>
          <a:lstStyle/>
          <a:p>
            <a:pPr algn="l"/>
            <a:endParaRPr kumimoji="0" lang="ja-JP" altLang="en-US" sz="1800" dirty="0"/>
          </a:p>
        </p:txBody>
      </p:sp>
      <p:sp>
        <p:nvSpPr>
          <p:cNvPr id="30" name="テキスト ボックス 29"/>
          <p:cNvSpPr txBox="1"/>
          <p:nvPr/>
        </p:nvSpPr>
        <p:spPr>
          <a:xfrm>
            <a:off x="7977336" y="2771636"/>
            <a:ext cx="2090416" cy="553998"/>
          </a:xfrm>
          <a:prstGeom prst="rect">
            <a:avLst/>
          </a:prstGeom>
          <a:noFill/>
        </p:spPr>
        <p:txBody>
          <a:bodyPr wrap="square" rtlCol="0">
            <a:spAutoFit/>
          </a:bodyPr>
          <a:lstStyle/>
          <a:p>
            <a:pPr algn="ctr"/>
            <a:r>
              <a:rPr lang="en-US" altLang="ja-JP" sz="3000" b="1" dirty="0" smtClean="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000" b="1" dirty="0" smtClean="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アプリ</a:t>
            </a:r>
            <a:r>
              <a:rPr lang="en-US" altLang="ja-JP" sz="3000" b="1" dirty="0" smtClean="0">
                <a:solidFill>
                  <a:srgbClr val="FF5A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3000" b="1" dirty="0" smtClean="0">
              <a:solidFill>
                <a:srgbClr val="FF5A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200179" y="5805264"/>
            <a:ext cx="9511335" cy="954107"/>
          </a:xfrm>
          <a:prstGeom prst="rect">
            <a:avLst/>
          </a:prstGeom>
          <a:noFill/>
        </p:spPr>
        <p:txBody>
          <a:bodyPr wrap="square" rtlCol="0">
            <a:spAutoFit/>
          </a:bodyPr>
          <a:lstStyle/>
          <a:p>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人生</a:t>
            </a:r>
            <a:r>
              <a:rPr kumimoji="1" lang="en-US" altLang="ja-JP"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a:t>
            </a:r>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年時代の働き手は、</a:t>
            </a:r>
            <a:r>
              <a:rPr kumimoji="1" lang="en-US" altLang="ja-JP"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アプリ</a:t>
            </a:r>
            <a:r>
              <a:rPr kumimoji="1" lang="en-US" altLang="ja-JP"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【OS】</a:t>
            </a:r>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a:t>
            </a:r>
            <a:endParaRPr kumimoji="1" lang="en-US" altLang="ja-JP"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常に“</a:t>
            </a:r>
            <a:r>
              <a:rPr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アップデート”</a:t>
            </a:r>
            <a:r>
              <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し続けていくこ</a:t>
            </a:r>
            <a:r>
              <a:rPr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とが求められる。</a:t>
            </a:r>
            <a:endParaRPr kumimoji="1" lang="ja-JP" altLang="en-US" sz="28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794765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タイトル 1"/>
          <p:cNvSpPr>
            <a:spLocks noGrp="1"/>
          </p:cNvSpPr>
          <p:nvPr>
            <p:ph type="title"/>
          </p:nvPr>
        </p:nvSpPr>
        <p:spPr>
          <a:xfrm>
            <a:off x="1" y="58741"/>
            <a:ext cx="9344030" cy="346075"/>
          </a:xfrm>
        </p:spPr>
        <p:txBody>
          <a:bodyPr>
            <a:normAutofit fontScale="90000"/>
          </a:bodyPr>
          <a:lstStyle/>
          <a:p>
            <a:pPr algn="l"/>
            <a:r>
              <a:rPr lang="ja-JP" altLang="en-US" sz="2400" b="1" dirty="0" smtClean="0">
                <a:latin typeface="Meiryo UI" pitchFamily="50" charset="-128"/>
                <a:ea typeface="Meiryo UI" pitchFamily="50" charset="-128"/>
                <a:cs typeface="Meiryo UI" pitchFamily="50" charset="-128"/>
              </a:rPr>
              <a:t>今までの「社会人基礎力」とは</a:t>
            </a:r>
          </a:p>
        </p:txBody>
      </p:sp>
      <p:sp>
        <p:nvSpPr>
          <p:cNvPr id="5" name="角丸四角形 4"/>
          <p:cNvSpPr/>
          <p:nvPr/>
        </p:nvSpPr>
        <p:spPr>
          <a:xfrm>
            <a:off x="128594" y="548680"/>
            <a:ext cx="9648825" cy="864096"/>
          </a:xfrm>
          <a:prstGeom prst="roundRect">
            <a:avLst>
              <a:gd name="adj" fmla="val 0"/>
            </a:avLst>
          </a:prstGeom>
          <a:solidFill>
            <a:srgbClr val="99D6EC"/>
          </a:solidFill>
          <a:ln w="25400" cap="flat" cmpd="sng" algn="ctr">
            <a:noFill/>
            <a:prstDash val="solid"/>
          </a:ln>
          <a:effectLst/>
        </p:spPr>
        <p:txBody>
          <a:bodyPr lIns="180000" rIns="180000" anchor="ctr"/>
          <a:lstStyle/>
          <a:p>
            <a:pPr algn="just">
              <a:spcBef>
                <a:spcPts val="600"/>
              </a:spcBef>
              <a:spcAft>
                <a:spcPts val="600"/>
              </a:spcAft>
              <a:tabLst>
                <a:tab pos="1789113" algn="l"/>
              </a:tabLst>
              <a:defRPr/>
            </a:pPr>
            <a:r>
              <a:rPr lang="ja-JP" altLang="en-US" sz="2000" spc="-3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経済産業省が主催した有識者会議により、</a:t>
            </a:r>
            <a:r>
              <a:rPr lang="ja-JP" altLang="en-US" sz="2000" b="1" spc="-3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職場</a:t>
            </a:r>
            <a:r>
              <a:rPr lang="ja-JP" altLang="en-US" sz="2000" b="1"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や地域社会で多様な人々と仕事をしていくために必要な基礎的な力を</a:t>
            </a:r>
            <a:r>
              <a:rPr lang="ja-JP" altLang="en-US" sz="20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spc="-30" dirty="0">
                <a:latin typeface="Meiryo UI" panose="020B0604030504040204" pitchFamily="50" charset="-128"/>
                <a:ea typeface="Meiryo UI" panose="020B0604030504040204" pitchFamily="50" charset="-128"/>
                <a:cs typeface="Meiryo UI" panose="020B0604030504040204" pitchFamily="50" charset="-128"/>
              </a:rPr>
              <a:t>社会人基礎力</a:t>
            </a:r>
            <a:r>
              <a:rPr lang="en-US" altLang="ja-JP" sz="2000" b="1" spc="-30"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spc="-30" dirty="0">
                <a:latin typeface="Meiryo UI" panose="020B0604030504040204" pitchFamily="50" charset="-128"/>
                <a:ea typeface="Meiryo UI" panose="020B0604030504040204" pitchFamily="50" charset="-128"/>
                <a:cs typeface="Meiryo UI" panose="020B0604030504040204" pitchFamily="50" charset="-128"/>
              </a:rPr>
              <a:t>＝３つの能力・</a:t>
            </a:r>
            <a:r>
              <a:rPr lang="en-US" altLang="ja-JP" sz="2000" b="1" spc="-30" dirty="0">
                <a:latin typeface="Meiryo UI" panose="020B0604030504040204" pitchFamily="50" charset="-128"/>
                <a:ea typeface="Meiryo UI" panose="020B0604030504040204" pitchFamily="50" charset="-128"/>
                <a:cs typeface="Meiryo UI" panose="020B0604030504040204" pitchFamily="50" charset="-128"/>
              </a:rPr>
              <a:t>1</a:t>
            </a:r>
            <a:r>
              <a:rPr lang="ja-JP" altLang="en-US" sz="2000" b="1" spc="-30" dirty="0">
                <a:latin typeface="Meiryo UI" panose="020B0604030504040204" pitchFamily="50" charset="-128"/>
                <a:ea typeface="Meiryo UI" panose="020B0604030504040204" pitchFamily="50" charset="-128"/>
                <a:cs typeface="Meiryo UI" panose="020B0604030504040204" pitchFamily="50" charset="-128"/>
              </a:rPr>
              <a:t>２の能力要素）</a:t>
            </a:r>
            <a:r>
              <a:rPr lang="ja-JP" altLang="en-US" sz="2000" spc="-3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2000" spc="-3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して定義。</a:t>
            </a:r>
            <a:endParaRPr lang="en-US" altLang="ja-JP" sz="2000" spc="-3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4461" name="スライド番号プレースホルダー 1"/>
          <p:cNvSpPr>
            <a:spLocks noGrp="1"/>
          </p:cNvSpPr>
          <p:nvPr>
            <p:ph type="sldNum" sz="quarter" idx="12"/>
          </p:nvPr>
        </p:nvSpPr>
        <p:spPr bwMode="auto">
          <a:xfrm>
            <a:off x="7594600" y="6492907"/>
            <a:ext cx="2311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fontAlgn="base">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fontAlgn="base">
              <a:spcBef>
                <a:spcPct val="0"/>
              </a:spcBef>
              <a:spcAft>
                <a:spcPct val="0"/>
              </a:spcAft>
              <a:buFontTx/>
              <a:buNone/>
            </a:pPr>
            <a:fld id="{832E060A-1427-4005-A33C-E7B35629ACCD}" type="slidenum">
              <a:rPr lang="ja-JP" altLang="en-US" sz="1400">
                <a:solidFill>
                  <a:srgbClr val="000000"/>
                </a:solidFill>
                <a:latin typeface="Meiryo UI" panose="020B0604030504040204" pitchFamily="50" charset="-128"/>
                <a:ea typeface="Meiryo UI" panose="020B0604030504040204" pitchFamily="50" charset="-128"/>
              </a:rPr>
              <a:pPr fontAlgn="base">
                <a:spcBef>
                  <a:spcPct val="0"/>
                </a:spcBef>
                <a:spcAft>
                  <a:spcPct val="0"/>
                </a:spcAft>
                <a:buFontTx/>
                <a:buNone/>
              </a:pPr>
              <a:t>2</a:t>
            </a:fld>
            <a:endParaRPr lang="ja-JP" altLang="en-US" sz="1400" dirty="0">
              <a:solidFill>
                <a:srgbClr val="000000"/>
              </a:solidFill>
              <a:latin typeface="Meiryo UI" panose="020B0604030504040204" pitchFamily="50" charset="-128"/>
              <a:ea typeface="Meiryo UI" panose="020B0604030504040204" pitchFamily="50" charset="-128"/>
            </a:endParaRPr>
          </a:p>
        </p:txBody>
      </p:sp>
      <p:sp>
        <p:nvSpPr>
          <p:cNvPr id="9" name="AutoShape 3"/>
          <p:cNvSpPr>
            <a:spLocks noChangeArrowheads="1"/>
          </p:cNvSpPr>
          <p:nvPr/>
        </p:nvSpPr>
        <p:spPr bwMode="auto">
          <a:xfrm>
            <a:off x="326318" y="4433930"/>
            <a:ext cx="8941060" cy="225409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eaLnBrk="1" fontAlgn="base" hangingPunct="1">
              <a:spcBef>
                <a:spcPct val="0"/>
              </a:spcBef>
              <a:spcAft>
                <a:spcPct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AutoShape 4"/>
          <p:cNvSpPr>
            <a:spLocks noChangeArrowheads="1"/>
          </p:cNvSpPr>
          <p:nvPr/>
        </p:nvSpPr>
        <p:spPr bwMode="auto">
          <a:xfrm>
            <a:off x="4864868" y="1647663"/>
            <a:ext cx="4438255" cy="255291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eaLnBrk="1" fontAlgn="base" hangingPunct="1">
              <a:spcBef>
                <a:spcPct val="0"/>
              </a:spcBef>
              <a:spcAft>
                <a:spcPct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AutoShape 5"/>
          <p:cNvSpPr>
            <a:spLocks noChangeArrowheads="1"/>
          </p:cNvSpPr>
          <p:nvPr/>
        </p:nvSpPr>
        <p:spPr bwMode="auto">
          <a:xfrm>
            <a:off x="321558" y="1647663"/>
            <a:ext cx="4444860" cy="255291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eaLnBrk="1" fontAlgn="base" hangingPunct="1">
              <a:spcBef>
                <a:spcPct val="0"/>
              </a:spcBef>
              <a:spcAft>
                <a:spcPct val="0"/>
              </a:spcAft>
            </a:pPr>
            <a:endPar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11"/>
          <p:cNvSpPr>
            <a:spLocks noChangeArrowheads="1"/>
          </p:cNvSpPr>
          <p:nvPr/>
        </p:nvSpPr>
        <p:spPr bwMode="auto">
          <a:xfrm>
            <a:off x="4612828" y="5367714"/>
            <a:ext cx="5092700"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意見の違いや立場の違いを理解する力</a:t>
            </a:r>
          </a:p>
        </p:txBody>
      </p:sp>
      <p:sp>
        <p:nvSpPr>
          <p:cNvPr id="13" name="Rectangle 13"/>
          <p:cNvSpPr>
            <a:spLocks noChangeArrowheads="1"/>
          </p:cNvSpPr>
          <p:nvPr/>
        </p:nvSpPr>
        <p:spPr bwMode="auto">
          <a:xfrm>
            <a:off x="4612828" y="5702985"/>
            <a:ext cx="4654550"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自分と周囲の人々や物事との関係性を理解する力</a:t>
            </a:r>
          </a:p>
        </p:txBody>
      </p:sp>
      <p:sp>
        <p:nvSpPr>
          <p:cNvPr id="14" name="Rectangle 17"/>
          <p:cNvSpPr>
            <a:spLocks noChangeArrowheads="1"/>
          </p:cNvSpPr>
          <p:nvPr/>
        </p:nvSpPr>
        <p:spPr bwMode="auto">
          <a:xfrm>
            <a:off x="2203016" y="2340350"/>
            <a:ext cx="1417638" cy="234950"/>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主体性</a:t>
            </a:r>
          </a:p>
        </p:txBody>
      </p:sp>
      <p:sp>
        <p:nvSpPr>
          <p:cNvPr id="15" name="Rectangle 18"/>
          <p:cNvSpPr>
            <a:spLocks noChangeArrowheads="1"/>
          </p:cNvSpPr>
          <p:nvPr/>
        </p:nvSpPr>
        <p:spPr bwMode="auto">
          <a:xfrm>
            <a:off x="2203007" y="2543537"/>
            <a:ext cx="2322513"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物事に進んで取り組む力</a:t>
            </a:r>
          </a:p>
        </p:txBody>
      </p:sp>
      <p:sp>
        <p:nvSpPr>
          <p:cNvPr id="16" name="Rectangle 19"/>
          <p:cNvSpPr>
            <a:spLocks noChangeArrowheads="1"/>
          </p:cNvSpPr>
          <p:nvPr/>
        </p:nvSpPr>
        <p:spPr bwMode="auto">
          <a:xfrm>
            <a:off x="2203016" y="2940547"/>
            <a:ext cx="1417638" cy="274637"/>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働きかけ力</a:t>
            </a:r>
          </a:p>
        </p:txBody>
      </p:sp>
      <p:sp>
        <p:nvSpPr>
          <p:cNvPr id="17" name="Rectangle 20"/>
          <p:cNvSpPr>
            <a:spLocks noChangeArrowheads="1"/>
          </p:cNvSpPr>
          <p:nvPr/>
        </p:nvSpPr>
        <p:spPr bwMode="auto">
          <a:xfrm>
            <a:off x="2203006" y="3222692"/>
            <a:ext cx="2409823"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他人に働きかけ巻き込む力</a:t>
            </a:r>
          </a:p>
        </p:txBody>
      </p:sp>
      <p:sp>
        <p:nvSpPr>
          <p:cNvPr id="18" name="Rectangle 21"/>
          <p:cNvSpPr>
            <a:spLocks noChangeArrowheads="1"/>
          </p:cNvSpPr>
          <p:nvPr/>
        </p:nvSpPr>
        <p:spPr bwMode="auto">
          <a:xfrm>
            <a:off x="2203016" y="3596063"/>
            <a:ext cx="1417638" cy="261938"/>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実行力</a:t>
            </a:r>
          </a:p>
        </p:txBody>
      </p:sp>
      <p:sp>
        <p:nvSpPr>
          <p:cNvPr id="19" name="Rectangle 22"/>
          <p:cNvSpPr>
            <a:spLocks noChangeArrowheads="1"/>
          </p:cNvSpPr>
          <p:nvPr/>
        </p:nvSpPr>
        <p:spPr bwMode="auto">
          <a:xfrm>
            <a:off x="2191420" y="3831072"/>
            <a:ext cx="2889717"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目的を設定し確実に行動する力</a:t>
            </a:r>
          </a:p>
        </p:txBody>
      </p:sp>
      <p:sp>
        <p:nvSpPr>
          <p:cNvPr id="20" name="Rectangle 23"/>
          <p:cNvSpPr>
            <a:spLocks noChangeArrowheads="1"/>
          </p:cNvSpPr>
          <p:nvPr/>
        </p:nvSpPr>
        <p:spPr bwMode="auto">
          <a:xfrm>
            <a:off x="6733498" y="3636197"/>
            <a:ext cx="1504950" cy="284389"/>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創造力</a:t>
            </a:r>
          </a:p>
        </p:txBody>
      </p:sp>
      <p:sp>
        <p:nvSpPr>
          <p:cNvPr id="21" name="Rectangle 24"/>
          <p:cNvSpPr>
            <a:spLocks noChangeArrowheads="1"/>
          </p:cNvSpPr>
          <p:nvPr/>
        </p:nvSpPr>
        <p:spPr bwMode="auto">
          <a:xfrm>
            <a:off x="6733498" y="2209612"/>
            <a:ext cx="1504950" cy="272129"/>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課題発見力</a:t>
            </a:r>
          </a:p>
        </p:txBody>
      </p:sp>
      <p:sp>
        <p:nvSpPr>
          <p:cNvPr id="22" name="Rectangle 25"/>
          <p:cNvSpPr>
            <a:spLocks noChangeArrowheads="1"/>
          </p:cNvSpPr>
          <p:nvPr/>
        </p:nvSpPr>
        <p:spPr bwMode="auto">
          <a:xfrm>
            <a:off x="6807343" y="3888405"/>
            <a:ext cx="2297112"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新しい価値を生み出す力</a:t>
            </a:r>
          </a:p>
        </p:txBody>
      </p:sp>
      <p:sp>
        <p:nvSpPr>
          <p:cNvPr id="23" name="Rectangle 26"/>
          <p:cNvSpPr>
            <a:spLocks noChangeArrowheads="1"/>
          </p:cNvSpPr>
          <p:nvPr/>
        </p:nvSpPr>
        <p:spPr bwMode="auto">
          <a:xfrm>
            <a:off x="6756732" y="2421505"/>
            <a:ext cx="2546391" cy="53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現状を分析し目的や課題を明らかにする力</a:t>
            </a:r>
          </a:p>
        </p:txBody>
      </p:sp>
      <p:sp>
        <p:nvSpPr>
          <p:cNvPr id="24" name="Rectangle 27"/>
          <p:cNvSpPr>
            <a:spLocks noChangeArrowheads="1"/>
          </p:cNvSpPr>
          <p:nvPr/>
        </p:nvSpPr>
        <p:spPr bwMode="auto">
          <a:xfrm>
            <a:off x="6733466" y="3121767"/>
            <a:ext cx="2569657" cy="53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課題の解決に向けたプロセスを明らかにし準備する力</a:t>
            </a:r>
          </a:p>
        </p:txBody>
      </p:sp>
      <p:sp>
        <p:nvSpPr>
          <p:cNvPr id="25" name="Rectangle 28"/>
          <p:cNvSpPr>
            <a:spLocks noChangeArrowheads="1"/>
          </p:cNvSpPr>
          <p:nvPr/>
        </p:nvSpPr>
        <p:spPr bwMode="auto">
          <a:xfrm>
            <a:off x="6733498" y="2929254"/>
            <a:ext cx="1504950" cy="245343"/>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計画力</a:t>
            </a:r>
          </a:p>
        </p:txBody>
      </p:sp>
      <p:sp>
        <p:nvSpPr>
          <p:cNvPr id="26" name="Text Box 29"/>
          <p:cNvSpPr txBox="1">
            <a:spLocks noChangeArrowheads="1"/>
          </p:cNvSpPr>
          <p:nvPr/>
        </p:nvSpPr>
        <p:spPr bwMode="auto">
          <a:xfrm>
            <a:off x="616388" y="1556792"/>
            <a:ext cx="3858388" cy="400110"/>
          </a:xfrm>
          <a:prstGeom prst="rect">
            <a:avLst/>
          </a:prstGeom>
          <a:solidFill>
            <a:srgbClr val="FFCC99"/>
          </a:solidFill>
          <a:ln w="38100" algn="ctr">
            <a:solidFill>
              <a:schemeClr val="tx1"/>
            </a:solidFill>
            <a:miter lim="800000"/>
            <a:headEnd/>
            <a:tailEnd/>
          </a:ln>
        </p:spPr>
        <p:txBody>
          <a:bodyPr wrap="square" lIns="91044" tIns="45540" rIns="91044" bIns="4554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defTabSz="910441" fontAlgn="base">
              <a:spcBef>
                <a:spcPct val="0"/>
              </a:spcBef>
              <a:spcAft>
                <a:spcPct val="0"/>
              </a:spcAft>
            </a:pP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前に踏み出す力　</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（アクション）</a:t>
            </a:r>
          </a:p>
        </p:txBody>
      </p:sp>
      <p:sp>
        <p:nvSpPr>
          <p:cNvPr id="27" name="Rectangle 30"/>
          <p:cNvSpPr>
            <a:spLocks noChangeArrowheads="1"/>
          </p:cNvSpPr>
          <p:nvPr/>
        </p:nvSpPr>
        <p:spPr bwMode="auto">
          <a:xfrm>
            <a:off x="400360" y="1932526"/>
            <a:ext cx="4255076" cy="30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b="1" dirty="0">
                <a:solidFill>
                  <a:srgbClr val="000099"/>
                </a:solidFill>
                <a:latin typeface="Meiryo UI" panose="020B0604030504040204" pitchFamily="50" charset="-128"/>
                <a:ea typeface="Meiryo UI" panose="020B0604030504040204" pitchFamily="50" charset="-128"/>
                <a:cs typeface="Meiryo UI" panose="020B0604030504040204" pitchFamily="50" charset="-128"/>
              </a:rPr>
              <a:t>～一歩前に踏み出し、失敗しても粘り強く取り組む力～</a:t>
            </a:r>
          </a:p>
        </p:txBody>
      </p:sp>
      <p:sp>
        <p:nvSpPr>
          <p:cNvPr id="28" name="Text Box 31"/>
          <p:cNvSpPr txBox="1">
            <a:spLocks noChangeArrowheads="1"/>
          </p:cNvSpPr>
          <p:nvPr/>
        </p:nvSpPr>
        <p:spPr bwMode="auto">
          <a:xfrm>
            <a:off x="5452650" y="1556792"/>
            <a:ext cx="3363045" cy="400110"/>
          </a:xfrm>
          <a:prstGeom prst="rect">
            <a:avLst/>
          </a:prstGeom>
          <a:solidFill>
            <a:srgbClr val="FFFF00"/>
          </a:solidFill>
          <a:ln w="38100" algn="ctr">
            <a:solidFill>
              <a:schemeClr val="tx1"/>
            </a:solidFill>
            <a:miter lim="800000"/>
            <a:headEnd/>
            <a:tailEnd/>
          </a:ln>
        </p:spPr>
        <p:txBody>
          <a:bodyPr wrap="square" lIns="91044" tIns="45540" rIns="91044" bIns="4554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defTabSz="910441" fontAlgn="base">
              <a:spcBef>
                <a:spcPct val="0"/>
              </a:spcBef>
              <a:spcAft>
                <a:spcPct val="0"/>
              </a:spcAft>
            </a:pP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考え抜く力　</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（シンキング）</a:t>
            </a:r>
          </a:p>
        </p:txBody>
      </p:sp>
      <p:sp>
        <p:nvSpPr>
          <p:cNvPr id="29" name="Rectangle 32"/>
          <p:cNvSpPr>
            <a:spLocks noChangeArrowheads="1"/>
          </p:cNvSpPr>
          <p:nvPr/>
        </p:nvSpPr>
        <p:spPr bwMode="auto">
          <a:xfrm>
            <a:off x="5017261" y="1945216"/>
            <a:ext cx="3690938"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b="1" dirty="0">
                <a:solidFill>
                  <a:srgbClr val="000099"/>
                </a:solidFill>
                <a:latin typeface="Meiryo UI" panose="020B0604030504040204" pitchFamily="50" charset="-128"/>
                <a:ea typeface="Meiryo UI" panose="020B0604030504040204" pitchFamily="50" charset="-128"/>
                <a:cs typeface="Meiryo UI" panose="020B0604030504040204" pitchFamily="50" charset="-128"/>
              </a:rPr>
              <a:t>～疑問を持ち、考え抜く力～</a:t>
            </a:r>
          </a:p>
        </p:txBody>
      </p:sp>
      <p:sp>
        <p:nvSpPr>
          <p:cNvPr id="30" name="Text Box 33"/>
          <p:cNvSpPr txBox="1">
            <a:spLocks noChangeArrowheads="1"/>
          </p:cNvSpPr>
          <p:nvPr/>
        </p:nvSpPr>
        <p:spPr bwMode="auto">
          <a:xfrm>
            <a:off x="636117" y="4278950"/>
            <a:ext cx="4016375" cy="400110"/>
          </a:xfrm>
          <a:prstGeom prst="rect">
            <a:avLst/>
          </a:prstGeom>
          <a:solidFill>
            <a:srgbClr val="99CCFF"/>
          </a:solidFill>
          <a:ln w="38100" algn="ctr">
            <a:solidFill>
              <a:schemeClr val="tx1"/>
            </a:solidFill>
            <a:miter lim="800000"/>
            <a:headEnd/>
            <a:tailEnd/>
          </a:ln>
        </p:spPr>
        <p:txBody>
          <a:bodyPr wrap="square" lIns="91044" tIns="45540" rIns="91044" bIns="45540">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defTabSz="910441" fontAlgn="base">
              <a:spcBef>
                <a:spcPct val="0"/>
              </a:spcBef>
              <a:spcAft>
                <a:spcPct val="0"/>
              </a:spcAft>
            </a:pP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チームで働く力</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（チームワーク）</a:t>
            </a:r>
          </a:p>
        </p:txBody>
      </p:sp>
      <p:sp>
        <p:nvSpPr>
          <p:cNvPr id="31" name="Rectangle 34"/>
          <p:cNvSpPr>
            <a:spLocks noChangeArrowheads="1"/>
          </p:cNvSpPr>
          <p:nvPr/>
        </p:nvSpPr>
        <p:spPr bwMode="auto">
          <a:xfrm>
            <a:off x="4655436" y="4431709"/>
            <a:ext cx="4294904"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r" defTabSz="910441" fontAlgn="base">
              <a:spcBef>
                <a:spcPct val="0"/>
              </a:spcBef>
              <a:spcAft>
                <a:spcPct val="0"/>
              </a:spcAft>
            </a:pPr>
            <a:r>
              <a:rPr lang="ja-JP" altLang="en-US" sz="1400" b="1" dirty="0">
                <a:solidFill>
                  <a:srgbClr val="000099"/>
                </a:solidFill>
                <a:latin typeface="Meiryo UI" panose="020B0604030504040204" pitchFamily="50" charset="-128"/>
                <a:ea typeface="Meiryo UI" panose="020B0604030504040204" pitchFamily="50" charset="-128"/>
                <a:cs typeface="Meiryo UI" panose="020B0604030504040204" pitchFamily="50" charset="-128"/>
              </a:rPr>
              <a:t>～多様な人々とともに、目標に向けて協力する力～</a:t>
            </a:r>
          </a:p>
        </p:txBody>
      </p:sp>
      <p:pic>
        <p:nvPicPr>
          <p:cNvPr id="32" name="Picture 3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7307" y="2469324"/>
            <a:ext cx="1500188" cy="12382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33" name="Picture 36"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566" y="5029220"/>
            <a:ext cx="1497012" cy="1236662"/>
          </a:xfrm>
          <a:prstGeom prst="rect">
            <a:avLst/>
          </a:prstGeom>
          <a:solidFill>
            <a:srgbClr val="99CCFF"/>
          </a:solidFill>
          <a:ln w="9525">
            <a:solidFill>
              <a:schemeClr val="tx1"/>
            </a:solidFill>
            <a:miter lim="800000"/>
            <a:headEnd/>
            <a:tailEnd/>
          </a:ln>
        </p:spPr>
      </p:pic>
      <p:pic>
        <p:nvPicPr>
          <p:cNvPr id="34" name="Picture 37" descr="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374" y="2462974"/>
            <a:ext cx="1500187" cy="1244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35" name="Rectangle 6"/>
          <p:cNvSpPr>
            <a:spLocks noChangeArrowheads="1"/>
          </p:cNvSpPr>
          <p:nvPr/>
        </p:nvSpPr>
        <p:spPr bwMode="auto">
          <a:xfrm>
            <a:off x="2802819" y="4741835"/>
            <a:ext cx="1851025" cy="262641"/>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発信力</a:t>
            </a:r>
          </a:p>
        </p:txBody>
      </p:sp>
      <p:sp>
        <p:nvSpPr>
          <p:cNvPr id="36" name="Rectangle 7"/>
          <p:cNvSpPr>
            <a:spLocks noChangeArrowheads="1"/>
          </p:cNvSpPr>
          <p:nvPr/>
        </p:nvSpPr>
        <p:spPr bwMode="auto">
          <a:xfrm>
            <a:off x="4612832" y="4719642"/>
            <a:ext cx="4987925"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自分の意見をわかりやすく伝える力</a:t>
            </a:r>
          </a:p>
        </p:txBody>
      </p:sp>
      <p:sp>
        <p:nvSpPr>
          <p:cNvPr id="37" name="Rectangle 8"/>
          <p:cNvSpPr>
            <a:spLocks noChangeArrowheads="1"/>
          </p:cNvSpPr>
          <p:nvPr/>
        </p:nvSpPr>
        <p:spPr bwMode="auto">
          <a:xfrm>
            <a:off x="2804406" y="5060434"/>
            <a:ext cx="1851025" cy="25746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傾聴力</a:t>
            </a:r>
          </a:p>
        </p:txBody>
      </p:sp>
      <p:sp>
        <p:nvSpPr>
          <p:cNvPr id="38" name="Rectangle 9"/>
          <p:cNvSpPr>
            <a:spLocks noChangeArrowheads="1"/>
          </p:cNvSpPr>
          <p:nvPr/>
        </p:nvSpPr>
        <p:spPr bwMode="auto">
          <a:xfrm>
            <a:off x="4612832" y="5027617"/>
            <a:ext cx="4464051"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相手の意見を丁寧に聴く力</a:t>
            </a:r>
          </a:p>
        </p:txBody>
      </p:sp>
      <p:sp>
        <p:nvSpPr>
          <p:cNvPr id="39" name="Rectangle 10"/>
          <p:cNvSpPr>
            <a:spLocks noChangeArrowheads="1"/>
          </p:cNvSpPr>
          <p:nvPr/>
        </p:nvSpPr>
        <p:spPr bwMode="auto">
          <a:xfrm>
            <a:off x="2804406" y="5389907"/>
            <a:ext cx="1851025" cy="26005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柔軟性</a:t>
            </a:r>
          </a:p>
        </p:txBody>
      </p:sp>
      <p:sp>
        <p:nvSpPr>
          <p:cNvPr id="40" name="Rectangle 12"/>
          <p:cNvSpPr>
            <a:spLocks noChangeArrowheads="1"/>
          </p:cNvSpPr>
          <p:nvPr/>
        </p:nvSpPr>
        <p:spPr bwMode="auto">
          <a:xfrm>
            <a:off x="2804405" y="5719564"/>
            <a:ext cx="1847850" cy="26005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情況把握力</a:t>
            </a:r>
          </a:p>
        </p:txBody>
      </p:sp>
      <p:sp>
        <p:nvSpPr>
          <p:cNvPr id="41" name="Rectangle 14"/>
          <p:cNvSpPr>
            <a:spLocks noChangeArrowheads="1"/>
          </p:cNvSpPr>
          <p:nvPr/>
        </p:nvSpPr>
        <p:spPr bwMode="auto">
          <a:xfrm>
            <a:off x="2804406" y="6037979"/>
            <a:ext cx="1851025" cy="257465"/>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規律性</a:t>
            </a:r>
          </a:p>
        </p:txBody>
      </p:sp>
      <p:sp>
        <p:nvSpPr>
          <p:cNvPr id="42" name="Rectangle 15"/>
          <p:cNvSpPr>
            <a:spLocks noChangeArrowheads="1"/>
          </p:cNvSpPr>
          <p:nvPr/>
        </p:nvSpPr>
        <p:spPr bwMode="auto">
          <a:xfrm>
            <a:off x="4612832" y="6035729"/>
            <a:ext cx="4464051"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社会のルールや人との約束を守る力</a:t>
            </a:r>
          </a:p>
        </p:txBody>
      </p:sp>
      <p:sp>
        <p:nvSpPr>
          <p:cNvPr id="43" name="Rectangle 16"/>
          <p:cNvSpPr>
            <a:spLocks noChangeArrowheads="1"/>
          </p:cNvSpPr>
          <p:nvPr/>
        </p:nvSpPr>
        <p:spPr bwMode="auto">
          <a:xfrm>
            <a:off x="4612864" y="6375827"/>
            <a:ext cx="3752850" cy="312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044" tIns="45540" rIns="91044" bIns="45540"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ストレスの発生源に対応する力</a:t>
            </a:r>
          </a:p>
        </p:txBody>
      </p:sp>
      <p:sp>
        <p:nvSpPr>
          <p:cNvPr id="44" name="Rectangle 38"/>
          <p:cNvSpPr>
            <a:spLocks noChangeArrowheads="1"/>
          </p:cNvSpPr>
          <p:nvPr/>
        </p:nvSpPr>
        <p:spPr bwMode="auto">
          <a:xfrm>
            <a:off x="2804406" y="6397984"/>
            <a:ext cx="1851025" cy="260053"/>
          </a:xfrm>
          <a:prstGeom prst="rect">
            <a:avLst/>
          </a:prstGeom>
          <a:solidFill>
            <a:schemeClr val="bg1"/>
          </a:solidFill>
          <a:ln w="9525" algn="ctr">
            <a:solidFill>
              <a:schemeClr val="tx1"/>
            </a:solidFill>
            <a:miter lim="800000"/>
            <a:headEnd/>
            <a:tailEnd/>
          </a:ln>
        </p:spPr>
        <p:txBody>
          <a:bodyPr lIns="91044" tIns="45540" rIns="91044" bIns="45540"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910441"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ｽﾄﾚｽｺﾝﾄﾛｰﾙ力</a:t>
            </a:r>
          </a:p>
        </p:txBody>
      </p:sp>
    </p:spTree>
    <p:extLst>
      <p:ext uri="{BB962C8B-B14F-4D97-AF65-F5344CB8AC3E}">
        <p14:creationId xmlns:p14="http://schemas.microsoft.com/office/powerpoint/2010/main" val="3713879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2" name="Rectangle 4"/>
          <p:cNvSpPr>
            <a:spLocks noChangeArrowheads="1"/>
          </p:cNvSpPr>
          <p:nvPr/>
        </p:nvSpPr>
        <p:spPr bwMode="auto">
          <a:xfrm>
            <a:off x="4406900" y="2084403"/>
            <a:ext cx="1949450"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主体性</a:t>
            </a:r>
          </a:p>
        </p:txBody>
      </p:sp>
      <p:sp>
        <p:nvSpPr>
          <p:cNvPr id="26628" name="Rectangle 5"/>
          <p:cNvSpPr>
            <a:spLocks noChangeArrowheads="1"/>
          </p:cNvSpPr>
          <p:nvPr/>
        </p:nvSpPr>
        <p:spPr bwMode="auto">
          <a:xfrm>
            <a:off x="4641850" y="2587625"/>
            <a:ext cx="40560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400" b="1" dirty="0">
                <a:solidFill>
                  <a:prstClr val="black"/>
                </a:solidFill>
                <a:latin typeface="Meiryo UI" pitchFamily="50" charset="-128"/>
                <a:ea typeface="Meiryo UI" pitchFamily="50" charset="-128"/>
                <a:cs typeface="Meiryo UI" pitchFamily="50" charset="-128"/>
              </a:rPr>
              <a:t>物事に進んで取り組む力</a:t>
            </a:r>
          </a:p>
        </p:txBody>
      </p:sp>
      <p:sp>
        <p:nvSpPr>
          <p:cNvPr id="309254" name="Rectangle 6"/>
          <p:cNvSpPr>
            <a:spLocks noChangeArrowheads="1"/>
          </p:cNvSpPr>
          <p:nvPr/>
        </p:nvSpPr>
        <p:spPr bwMode="auto">
          <a:xfrm>
            <a:off x="4406900" y="3094146"/>
            <a:ext cx="1949450"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働きかけ力</a:t>
            </a:r>
          </a:p>
        </p:txBody>
      </p:sp>
      <p:sp>
        <p:nvSpPr>
          <p:cNvPr id="26630" name="Rectangle 7"/>
          <p:cNvSpPr>
            <a:spLocks noChangeArrowheads="1"/>
          </p:cNvSpPr>
          <p:nvPr/>
        </p:nvSpPr>
        <p:spPr bwMode="auto">
          <a:xfrm>
            <a:off x="4641849" y="3597275"/>
            <a:ext cx="413385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400" b="1" dirty="0">
                <a:solidFill>
                  <a:prstClr val="black"/>
                </a:solidFill>
                <a:latin typeface="Meiryo UI" pitchFamily="50" charset="-128"/>
                <a:ea typeface="Meiryo UI" pitchFamily="50" charset="-128"/>
                <a:cs typeface="Meiryo UI" pitchFamily="50" charset="-128"/>
              </a:rPr>
              <a:t>他人に働きかけ巻き込む力</a:t>
            </a:r>
          </a:p>
        </p:txBody>
      </p:sp>
      <p:sp>
        <p:nvSpPr>
          <p:cNvPr id="309256" name="Rectangle 8"/>
          <p:cNvSpPr>
            <a:spLocks noChangeArrowheads="1"/>
          </p:cNvSpPr>
          <p:nvPr/>
        </p:nvSpPr>
        <p:spPr bwMode="auto">
          <a:xfrm>
            <a:off x="4406900" y="4171950"/>
            <a:ext cx="1949450" cy="503238"/>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実行力</a:t>
            </a:r>
          </a:p>
        </p:txBody>
      </p:sp>
      <p:sp>
        <p:nvSpPr>
          <p:cNvPr id="26632" name="Rectangle 9"/>
          <p:cNvSpPr>
            <a:spLocks noChangeArrowheads="1"/>
          </p:cNvSpPr>
          <p:nvPr/>
        </p:nvSpPr>
        <p:spPr bwMode="auto">
          <a:xfrm>
            <a:off x="4641850" y="4676775"/>
            <a:ext cx="46815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400" b="1" dirty="0">
                <a:solidFill>
                  <a:prstClr val="black"/>
                </a:solidFill>
                <a:latin typeface="Meiryo UI" pitchFamily="50" charset="-128"/>
                <a:ea typeface="Meiryo UI" pitchFamily="50" charset="-128"/>
                <a:cs typeface="Meiryo UI" pitchFamily="50" charset="-128"/>
              </a:rPr>
              <a:t>目的を設定し確実に行動する力</a:t>
            </a:r>
          </a:p>
        </p:txBody>
      </p:sp>
      <p:pic>
        <p:nvPicPr>
          <p:cNvPr id="26633" name="Picture 10" desc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988" y="2084396"/>
            <a:ext cx="3432176" cy="30241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6634" name="テキスト ボックス 1"/>
          <p:cNvSpPr txBox="1">
            <a:spLocks noChangeArrowheads="1"/>
          </p:cNvSpPr>
          <p:nvPr/>
        </p:nvSpPr>
        <p:spPr bwMode="auto">
          <a:xfrm>
            <a:off x="676275" y="1414463"/>
            <a:ext cx="85534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2400" b="1" dirty="0">
                <a:solidFill>
                  <a:srgbClr val="0000FF"/>
                </a:solidFill>
                <a:latin typeface="Meiryo UI" pitchFamily="50" charset="-128"/>
                <a:ea typeface="Meiryo UI" pitchFamily="50" charset="-128"/>
                <a:cs typeface="Meiryo UI" pitchFamily="50" charset="-128"/>
              </a:rPr>
              <a:t>～一歩前に踏み出し、失敗しても粘り強く取り組む力～</a:t>
            </a:r>
          </a:p>
          <a:p>
            <a:pPr eaLnBrk="1" hangingPunct="1"/>
            <a:endParaRPr lang="ja-JP" altLang="en-US" sz="2400" b="1" dirty="0">
              <a:solidFill>
                <a:prstClr val="black"/>
              </a:solidFill>
              <a:latin typeface="Meiryo UI" pitchFamily="50" charset="-128"/>
              <a:ea typeface="Meiryo UI" pitchFamily="50" charset="-128"/>
              <a:cs typeface="Meiryo UI" pitchFamily="50" charset="-128"/>
            </a:endParaRPr>
          </a:p>
        </p:txBody>
      </p:sp>
      <p:sp>
        <p:nvSpPr>
          <p:cNvPr id="4" name="角丸四角形 3"/>
          <p:cNvSpPr/>
          <p:nvPr/>
        </p:nvSpPr>
        <p:spPr>
          <a:xfrm>
            <a:off x="415928" y="620713"/>
            <a:ext cx="5106988" cy="639762"/>
          </a:xfrm>
          <a:prstGeom prst="roundRect">
            <a:avLst/>
          </a:prstGeom>
          <a:gradFill flip="none" rotWithShape="1">
            <a:gsLst>
              <a:gs pos="0">
                <a:schemeClr val="accent6">
                  <a:lumMod val="60000"/>
                  <a:lumOff val="40000"/>
                </a:schemeClr>
              </a:gs>
              <a:gs pos="50000">
                <a:schemeClr val="accent6">
                  <a:lumMod val="40000"/>
                  <a:lumOff val="60000"/>
                </a:schemeClr>
              </a:gs>
              <a:gs pos="100000">
                <a:schemeClr val="accent6">
                  <a:lumMod val="20000"/>
                  <a:lumOff val="80000"/>
                </a:schemeClr>
              </a:gs>
            </a:gsLst>
            <a:lin ang="5400000" scaled="1"/>
            <a:tileRect/>
          </a:gradFill>
          <a:ln w="3175">
            <a:solidFill>
              <a:schemeClr val="tx1"/>
            </a:solidFill>
          </a:ln>
        </p:spPr>
        <p:txBody>
          <a:bodyPr lIns="0" tIns="0" rIns="0" bIns="0" anchor="ctr"/>
          <a:lstStyle/>
          <a:p>
            <a:pPr algn="ctr">
              <a:defRPr/>
            </a:pPr>
            <a:r>
              <a:rPr lang="en-US" altLang="ja-JP" sz="2800" b="1" dirty="0">
                <a:solidFill>
                  <a:prstClr val="black"/>
                </a:solidFill>
                <a:latin typeface="Meiryo UI" pitchFamily="50" charset="-128"/>
                <a:ea typeface="Meiryo UI" pitchFamily="50" charset="-128"/>
                <a:cs typeface="Meiryo UI" pitchFamily="50" charset="-128"/>
              </a:rPr>
              <a:t>『</a:t>
            </a:r>
            <a:r>
              <a:rPr lang="ja-JP" altLang="en-US" sz="2800" b="1" dirty="0">
                <a:solidFill>
                  <a:prstClr val="black"/>
                </a:solidFill>
                <a:latin typeface="Meiryo UI" pitchFamily="50" charset="-128"/>
                <a:ea typeface="Meiryo UI" pitchFamily="50" charset="-128"/>
                <a:cs typeface="Meiryo UI" pitchFamily="50" charset="-128"/>
              </a:rPr>
              <a:t>前に踏み出す力（</a:t>
            </a:r>
            <a:r>
              <a:rPr lang="en-US" altLang="ja-JP" sz="2800" b="1" dirty="0">
                <a:solidFill>
                  <a:prstClr val="black"/>
                </a:solidFill>
                <a:latin typeface="Meiryo UI" pitchFamily="50" charset="-128"/>
                <a:ea typeface="Meiryo UI" pitchFamily="50" charset="-128"/>
                <a:cs typeface="Meiryo UI" pitchFamily="50" charset="-128"/>
              </a:rPr>
              <a:t>Action</a:t>
            </a:r>
            <a:r>
              <a:rPr lang="ja-JP" altLang="en-US" sz="2800" b="1" dirty="0">
                <a:solidFill>
                  <a:prstClr val="black"/>
                </a:solidFill>
                <a:latin typeface="Meiryo UI" pitchFamily="50" charset="-128"/>
                <a:ea typeface="Meiryo UI" pitchFamily="50" charset="-128"/>
                <a:cs typeface="Meiryo UI" pitchFamily="50" charset="-128"/>
              </a:rPr>
              <a:t>）</a:t>
            </a:r>
            <a:r>
              <a:rPr lang="en-US" altLang="ja-JP" sz="2800" b="1" dirty="0">
                <a:solidFill>
                  <a:prstClr val="black"/>
                </a:solidFill>
                <a:latin typeface="Meiryo UI" pitchFamily="50" charset="-128"/>
                <a:ea typeface="Meiryo UI" pitchFamily="50" charset="-128"/>
                <a:cs typeface="Meiryo UI" pitchFamily="50" charset="-128"/>
              </a:rPr>
              <a:t>』</a:t>
            </a:r>
            <a:endParaRPr lang="ja-JP" altLang="en-US" sz="2800" b="1" dirty="0">
              <a:solidFill>
                <a:prstClr val="black"/>
              </a:solidFill>
              <a:latin typeface="Meiryo UI" pitchFamily="50" charset="-128"/>
              <a:ea typeface="Meiryo UI" pitchFamily="50" charset="-128"/>
              <a:cs typeface="Meiryo UI" pitchFamily="50" charset="-128"/>
            </a:endParaRPr>
          </a:p>
        </p:txBody>
      </p:sp>
      <p:sp>
        <p:nvSpPr>
          <p:cNvPr id="26636" name="テキスト ボックス 4"/>
          <p:cNvSpPr txBox="1">
            <a:spLocks noChangeArrowheads="1"/>
          </p:cNvSpPr>
          <p:nvPr/>
        </p:nvSpPr>
        <p:spPr bwMode="auto">
          <a:xfrm>
            <a:off x="200028" y="5469046"/>
            <a:ext cx="951150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ja-JP" sz="2800" b="1" i="1" dirty="0">
                <a:solidFill>
                  <a:prstClr val="black"/>
                </a:solidFill>
                <a:latin typeface="Meiryo UI" pitchFamily="50" charset="-128"/>
                <a:ea typeface="Meiryo UI" pitchFamily="50" charset="-128"/>
                <a:cs typeface="Meiryo UI" pitchFamily="50" charset="-128"/>
              </a:rPr>
              <a:t>指示待ちにならず、</a:t>
            </a:r>
            <a:r>
              <a:rPr lang="ja-JP" altLang="ja-JP" sz="2800" b="1" i="1" dirty="0">
                <a:solidFill>
                  <a:srgbClr val="FF0000"/>
                </a:solidFill>
                <a:latin typeface="Meiryo UI" pitchFamily="50" charset="-128"/>
                <a:ea typeface="Meiryo UI" pitchFamily="50" charset="-128"/>
                <a:cs typeface="Meiryo UI" pitchFamily="50" charset="-128"/>
              </a:rPr>
              <a:t>一人称で物事を捉え、自ら行動できる</a:t>
            </a:r>
            <a:r>
              <a:rPr lang="ja-JP" altLang="ja-JP" sz="2800" b="1" i="1" dirty="0">
                <a:solidFill>
                  <a:prstClr val="black"/>
                </a:solidFill>
                <a:latin typeface="Meiryo UI" pitchFamily="50" charset="-128"/>
                <a:ea typeface="Meiryo UI" pitchFamily="50" charset="-128"/>
                <a:cs typeface="Meiryo UI" pitchFamily="50" charset="-128"/>
              </a:rPr>
              <a:t>よう</a:t>
            </a:r>
            <a:r>
              <a:rPr lang="ja-JP" altLang="ja-JP" sz="2800" b="1" i="1" dirty="0" smtClean="0">
                <a:solidFill>
                  <a:prstClr val="black"/>
                </a:solidFill>
                <a:latin typeface="Meiryo UI" pitchFamily="50" charset="-128"/>
                <a:ea typeface="Meiryo UI" pitchFamily="50" charset="-128"/>
                <a:cs typeface="Meiryo UI" pitchFamily="50" charset="-128"/>
              </a:rPr>
              <a:t>になる</a:t>
            </a:r>
            <a:r>
              <a:rPr lang="ja-JP" altLang="ja-JP" sz="2800" b="1" i="1" dirty="0">
                <a:solidFill>
                  <a:prstClr val="black"/>
                </a:solidFill>
                <a:latin typeface="Meiryo UI" pitchFamily="50" charset="-128"/>
                <a:ea typeface="Meiryo UI" pitchFamily="50" charset="-128"/>
                <a:cs typeface="Meiryo UI" pitchFamily="50" charset="-128"/>
              </a:rPr>
              <a:t>ことが</a:t>
            </a:r>
            <a:r>
              <a:rPr lang="ja-JP" altLang="en-US" sz="2800" b="1" i="1" dirty="0">
                <a:solidFill>
                  <a:prstClr val="black"/>
                </a:solidFill>
                <a:latin typeface="Meiryo UI" pitchFamily="50" charset="-128"/>
                <a:ea typeface="Meiryo UI" pitchFamily="50" charset="-128"/>
                <a:cs typeface="Meiryo UI" pitchFamily="50" charset="-128"/>
              </a:rPr>
              <a:t>求められている。</a:t>
            </a:r>
          </a:p>
        </p:txBody>
      </p:sp>
      <p:sp>
        <p:nvSpPr>
          <p:cNvPr id="13" name="スライド番号プレースホルダー 1"/>
          <p:cNvSpPr>
            <a:spLocks noGrp="1"/>
          </p:cNvSpPr>
          <p:nvPr>
            <p:ph type="sldNum" sz="quarter" idx="12"/>
          </p:nvPr>
        </p:nvSpPr>
        <p:spPr>
          <a:xfrm>
            <a:off x="7610475" y="6559649"/>
            <a:ext cx="2311400" cy="330211"/>
          </a:xfrm>
        </p:spPr>
        <p:txBody>
          <a:bodyPr/>
          <a:lstStyle/>
          <a:p>
            <a:fld id="{18F1A362-C343-4F29-BA0A-0DA1A91E53E8}" type="slidenum">
              <a:rPr lang="ja-JP" altLang="en-US" sz="1400"/>
              <a:pPr/>
              <a:t>3</a:t>
            </a:fld>
            <a:endParaRPr lang="ja-JP" altLang="en-US" sz="1400" dirty="0"/>
          </a:p>
        </p:txBody>
      </p:sp>
    </p:spTree>
    <p:extLst>
      <p:ext uri="{BB962C8B-B14F-4D97-AF65-F5344CB8AC3E}">
        <p14:creationId xmlns:p14="http://schemas.microsoft.com/office/powerpoint/2010/main" val="24253483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ChangeArrowheads="1"/>
          </p:cNvSpPr>
          <p:nvPr/>
        </p:nvSpPr>
        <p:spPr bwMode="auto">
          <a:xfrm>
            <a:off x="2252666" y="1076325"/>
            <a:ext cx="4306887"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r>
              <a:rPr lang="ja-JP" altLang="en-US" sz="2400" b="1" dirty="0">
                <a:solidFill>
                  <a:srgbClr val="0000FF"/>
                </a:solidFill>
                <a:latin typeface="Meiryo UI" pitchFamily="50" charset="-128"/>
                <a:ea typeface="Meiryo UI" pitchFamily="50" charset="-128"/>
                <a:cs typeface="Meiryo UI" pitchFamily="50" charset="-128"/>
              </a:rPr>
              <a:t>～疑問を持ち、考え抜く力～</a:t>
            </a:r>
          </a:p>
        </p:txBody>
      </p:sp>
      <p:sp>
        <p:nvSpPr>
          <p:cNvPr id="311300" name="Rectangle 4"/>
          <p:cNvSpPr>
            <a:spLocks noChangeArrowheads="1"/>
          </p:cNvSpPr>
          <p:nvPr/>
        </p:nvSpPr>
        <p:spPr bwMode="auto">
          <a:xfrm>
            <a:off x="4406900" y="1939941"/>
            <a:ext cx="2574925"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課題発見力</a:t>
            </a:r>
          </a:p>
        </p:txBody>
      </p:sp>
      <p:sp>
        <p:nvSpPr>
          <p:cNvPr id="27653" name="Rectangle 5"/>
          <p:cNvSpPr>
            <a:spLocks noChangeArrowheads="1"/>
          </p:cNvSpPr>
          <p:nvPr/>
        </p:nvSpPr>
        <p:spPr bwMode="auto">
          <a:xfrm>
            <a:off x="4406900" y="2459038"/>
            <a:ext cx="54991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200" b="1" dirty="0">
                <a:solidFill>
                  <a:prstClr val="black"/>
                </a:solidFill>
                <a:latin typeface="Meiryo UI" pitchFamily="50" charset="-128"/>
                <a:ea typeface="Meiryo UI" pitchFamily="50" charset="-128"/>
                <a:cs typeface="Meiryo UI" pitchFamily="50" charset="-128"/>
              </a:rPr>
              <a:t>現状を分析し目的や課題を明らかにする力</a:t>
            </a:r>
          </a:p>
        </p:txBody>
      </p:sp>
      <p:sp>
        <p:nvSpPr>
          <p:cNvPr id="311302" name="Rectangle 6"/>
          <p:cNvSpPr>
            <a:spLocks noChangeArrowheads="1"/>
          </p:cNvSpPr>
          <p:nvPr/>
        </p:nvSpPr>
        <p:spPr bwMode="auto">
          <a:xfrm>
            <a:off x="4406900" y="2979846"/>
            <a:ext cx="2574925" cy="504825"/>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計画力</a:t>
            </a:r>
          </a:p>
        </p:txBody>
      </p:sp>
      <p:sp>
        <p:nvSpPr>
          <p:cNvPr id="27655" name="Rectangle 7"/>
          <p:cNvSpPr>
            <a:spLocks noChangeArrowheads="1"/>
          </p:cNvSpPr>
          <p:nvPr/>
        </p:nvSpPr>
        <p:spPr bwMode="auto">
          <a:xfrm>
            <a:off x="4406900" y="3509963"/>
            <a:ext cx="54991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200" b="1" dirty="0">
                <a:solidFill>
                  <a:prstClr val="black"/>
                </a:solidFill>
                <a:latin typeface="Meiryo UI" pitchFamily="50" charset="-128"/>
                <a:ea typeface="Meiryo UI" pitchFamily="50" charset="-128"/>
                <a:cs typeface="Meiryo UI" pitchFamily="50" charset="-128"/>
              </a:rPr>
              <a:t>課題の解決に向けたプロセスを明らかにし</a:t>
            </a:r>
          </a:p>
          <a:p>
            <a:r>
              <a:rPr lang="ja-JP" altLang="en-US" sz="2200" b="1" dirty="0">
                <a:solidFill>
                  <a:prstClr val="black"/>
                </a:solidFill>
                <a:latin typeface="Meiryo UI" pitchFamily="50" charset="-128"/>
                <a:ea typeface="Meiryo UI" pitchFamily="50" charset="-128"/>
                <a:cs typeface="Meiryo UI" pitchFamily="50" charset="-128"/>
              </a:rPr>
              <a:t>準備する力</a:t>
            </a:r>
          </a:p>
        </p:txBody>
      </p:sp>
      <p:sp>
        <p:nvSpPr>
          <p:cNvPr id="311304" name="Rectangle 8"/>
          <p:cNvSpPr>
            <a:spLocks noChangeArrowheads="1"/>
          </p:cNvSpPr>
          <p:nvPr/>
        </p:nvSpPr>
        <p:spPr bwMode="auto">
          <a:xfrm>
            <a:off x="4406900" y="4346575"/>
            <a:ext cx="2574925" cy="503238"/>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8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創造力</a:t>
            </a:r>
          </a:p>
        </p:txBody>
      </p:sp>
      <p:sp>
        <p:nvSpPr>
          <p:cNvPr id="27657" name="Rectangle 9"/>
          <p:cNvSpPr>
            <a:spLocks noChangeArrowheads="1"/>
          </p:cNvSpPr>
          <p:nvPr/>
        </p:nvSpPr>
        <p:spPr bwMode="auto">
          <a:xfrm>
            <a:off x="4448176" y="4864208"/>
            <a:ext cx="468153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sz="2200" b="1" dirty="0">
                <a:solidFill>
                  <a:prstClr val="black"/>
                </a:solidFill>
                <a:latin typeface="Meiryo UI" pitchFamily="50" charset="-128"/>
                <a:ea typeface="Meiryo UI" pitchFamily="50" charset="-128"/>
                <a:cs typeface="Meiryo UI" pitchFamily="50" charset="-128"/>
              </a:rPr>
              <a:t>新しい価値を生み出す力</a:t>
            </a:r>
          </a:p>
        </p:txBody>
      </p:sp>
      <p:pic>
        <p:nvPicPr>
          <p:cNvPr id="27658" name="Picture 10" descr="1"/>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547733" y="1992313"/>
            <a:ext cx="3525837" cy="3122612"/>
          </a:xfrm>
          <a:noFill/>
          <a:ln>
            <a:solidFill>
              <a:schemeClr val="tx1"/>
            </a:solidFill>
            <a:miter lim="800000"/>
            <a:headEnd/>
            <a:tailEnd/>
          </a:ln>
        </p:spPr>
      </p:pic>
      <p:sp>
        <p:nvSpPr>
          <p:cNvPr id="13" name="角丸四角形 12"/>
          <p:cNvSpPr/>
          <p:nvPr/>
        </p:nvSpPr>
        <p:spPr>
          <a:xfrm>
            <a:off x="415928" y="620713"/>
            <a:ext cx="5106988" cy="639762"/>
          </a:xfrm>
          <a:prstGeom prst="roundRect">
            <a:avLst/>
          </a:prstGeom>
          <a:gradFill flip="none" rotWithShape="1">
            <a:gsLst>
              <a:gs pos="0">
                <a:srgbClr val="FFFF00"/>
              </a:gs>
              <a:gs pos="50000">
                <a:srgbClr val="FFFF66"/>
              </a:gs>
              <a:gs pos="100000">
                <a:srgbClr val="FFFF99"/>
              </a:gs>
            </a:gsLst>
            <a:lin ang="5400000" scaled="1"/>
            <a:tileRect/>
          </a:gradFill>
          <a:ln w="3175">
            <a:solidFill>
              <a:schemeClr val="tx1"/>
            </a:solidFill>
          </a:ln>
        </p:spPr>
        <p:txBody>
          <a:bodyPr lIns="0" tIns="0" rIns="0" bIns="0" anchor="ctr"/>
          <a:lstStyle/>
          <a:p>
            <a:pPr algn="ctr">
              <a:defRPr/>
            </a:pPr>
            <a:r>
              <a:rPr lang="en-US" altLang="ja-JP" sz="2800" b="1" dirty="0">
                <a:solidFill>
                  <a:prstClr val="black"/>
                </a:solidFill>
                <a:latin typeface="Meiryo UI" pitchFamily="50" charset="-128"/>
                <a:ea typeface="Meiryo UI" pitchFamily="50" charset="-128"/>
                <a:cs typeface="Meiryo UI" pitchFamily="50" charset="-128"/>
              </a:rPr>
              <a:t>『</a:t>
            </a:r>
            <a:r>
              <a:rPr lang="ja-JP" altLang="en-US" sz="2800" b="1" dirty="0">
                <a:solidFill>
                  <a:prstClr val="black"/>
                </a:solidFill>
                <a:latin typeface="Meiryo UI" pitchFamily="50" charset="-128"/>
                <a:ea typeface="Meiryo UI" pitchFamily="50" charset="-128"/>
                <a:cs typeface="Meiryo UI" pitchFamily="50" charset="-128"/>
              </a:rPr>
              <a:t>考え抜く力（</a:t>
            </a:r>
            <a:r>
              <a:rPr lang="en-US" altLang="ja-JP" sz="2800" b="1" dirty="0">
                <a:solidFill>
                  <a:prstClr val="black"/>
                </a:solidFill>
                <a:latin typeface="Meiryo UI" pitchFamily="50" charset="-128"/>
                <a:ea typeface="Meiryo UI" pitchFamily="50" charset="-128"/>
                <a:cs typeface="Meiryo UI" pitchFamily="50" charset="-128"/>
              </a:rPr>
              <a:t>Thinking</a:t>
            </a:r>
            <a:r>
              <a:rPr lang="ja-JP" altLang="en-US" sz="2800" b="1" dirty="0">
                <a:solidFill>
                  <a:prstClr val="black"/>
                </a:solidFill>
                <a:latin typeface="Meiryo UI" pitchFamily="50" charset="-128"/>
                <a:ea typeface="Meiryo UI" pitchFamily="50" charset="-128"/>
                <a:cs typeface="Meiryo UI" pitchFamily="50" charset="-128"/>
              </a:rPr>
              <a:t>）</a:t>
            </a:r>
            <a:r>
              <a:rPr lang="en-US" altLang="ja-JP" sz="2800" b="1" dirty="0">
                <a:solidFill>
                  <a:prstClr val="black"/>
                </a:solidFill>
                <a:latin typeface="Meiryo UI" pitchFamily="50" charset="-128"/>
                <a:ea typeface="Meiryo UI" pitchFamily="50" charset="-128"/>
                <a:cs typeface="Meiryo UI" pitchFamily="50" charset="-128"/>
              </a:rPr>
              <a:t>』</a:t>
            </a:r>
            <a:endParaRPr lang="ja-JP" altLang="en-US" sz="2800" b="1" dirty="0">
              <a:solidFill>
                <a:prstClr val="black"/>
              </a:solidFill>
              <a:latin typeface="Meiryo UI" pitchFamily="50" charset="-128"/>
              <a:ea typeface="Meiryo UI" pitchFamily="50" charset="-128"/>
              <a:cs typeface="Meiryo UI" pitchFamily="50" charset="-128"/>
            </a:endParaRPr>
          </a:p>
        </p:txBody>
      </p:sp>
      <p:sp>
        <p:nvSpPr>
          <p:cNvPr id="27660" name="テキスト ボックス 1"/>
          <p:cNvSpPr txBox="1">
            <a:spLocks noChangeArrowheads="1"/>
          </p:cNvSpPr>
          <p:nvPr/>
        </p:nvSpPr>
        <p:spPr bwMode="auto">
          <a:xfrm>
            <a:off x="128629" y="5449996"/>
            <a:ext cx="942692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2800" b="1" i="1" dirty="0">
                <a:solidFill>
                  <a:prstClr val="black"/>
                </a:solidFill>
                <a:latin typeface="Meiryo UI" pitchFamily="50" charset="-128"/>
                <a:ea typeface="Meiryo UI" pitchFamily="50" charset="-128"/>
                <a:cs typeface="Meiryo UI" pitchFamily="50" charset="-128"/>
              </a:rPr>
              <a:t>論理的に答えを出すこと以上に、</a:t>
            </a:r>
            <a:r>
              <a:rPr lang="ja-JP" altLang="en-US" sz="2800" b="1" i="1" dirty="0">
                <a:solidFill>
                  <a:srgbClr val="FF0000"/>
                </a:solidFill>
                <a:latin typeface="Meiryo UI" pitchFamily="50" charset="-128"/>
                <a:ea typeface="Meiryo UI" pitchFamily="50" charset="-128"/>
                <a:cs typeface="Meiryo UI" pitchFamily="50" charset="-128"/>
              </a:rPr>
              <a:t>自ら</a:t>
            </a:r>
            <a:r>
              <a:rPr lang="ja-JP" altLang="en-US" sz="2800" b="1" i="1" dirty="0" smtClean="0">
                <a:solidFill>
                  <a:srgbClr val="FF0000"/>
                </a:solidFill>
                <a:latin typeface="Meiryo UI" pitchFamily="50" charset="-128"/>
                <a:ea typeface="Meiryo UI" pitchFamily="50" charset="-128"/>
                <a:cs typeface="Meiryo UI" pitchFamily="50" charset="-128"/>
              </a:rPr>
              <a:t>課題提起</a:t>
            </a:r>
            <a:r>
              <a:rPr lang="ja-JP" altLang="en-US" sz="2800" b="1" i="1" dirty="0">
                <a:solidFill>
                  <a:srgbClr val="FF0000"/>
                </a:solidFill>
                <a:latin typeface="Meiryo UI" pitchFamily="50" charset="-128"/>
                <a:ea typeface="Meiryo UI" pitchFamily="50" charset="-128"/>
                <a:cs typeface="Meiryo UI" pitchFamily="50" charset="-128"/>
              </a:rPr>
              <a:t>し、解決のため</a:t>
            </a:r>
            <a:r>
              <a:rPr lang="ja-JP" altLang="en-US" sz="2800" b="1" i="1" dirty="0" smtClean="0">
                <a:solidFill>
                  <a:srgbClr val="FF0000"/>
                </a:solidFill>
                <a:latin typeface="Meiryo UI" pitchFamily="50" charset="-128"/>
                <a:ea typeface="Meiryo UI" pitchFamily="50" charset="-128"/>
                <a:cs typeface="Meiryo UI" pitchFamily="50" charset="-128"/>
              </a:rPr>
              <a:t>のシナリオ</a:t>
            </a:r>
            <a:r>
              <a:rPr lang="ja-JP" altLang="en-US" sz="2800" b="1" i="1" dirty="0">
                <a:solidFill>
                  <a:srgbClr val="FF0000"/>
                </a:solidFill>
                <a:latin typeface="Meiryo UI" pitchFamily="50" charset="-128"/>
                <a:ea typeface="Meiryo UI" pitchFamily="50" charset="-128"/>
                <a:cs typeface="Meiryo UI" pitchFamily="50" charset="-128"/>
              </a:rPr>
              <a:t>を描く、自律的な思考力</a:t>
            </a:r>
            <a:r>
              <a:rPr lang="ja-JP" altLang="en-US" sz="2800" b="1" i="1" dirty="0">
                <a:solidFill>
                  <a:prstClr val="black"/>
                </a:solidFill>
                <a:latin typeface="Meiryo UI" pitchFamily="50" charset="-128"/>
                <a:ea typeface="Meiryo UI" pitchFamily="50" charset="-128"/>
                <a:cs typeface="Meiryo UI" pitchFamily="50" charset="-128"/>
              </a:rPr>
              <a:t>が求められている。</a:t>
            </a:r>
          </a:p>
        </p:txBody>
      </p:sp>
      <p:sp>
        <p:nvSpPr>
          <p:cNvPr id="14" name="スライド番号プレースホルダー 1"/>
          <p:cNvSpPr>
            <a:spLocks noGrp="1"/>
          </p:cNvSpPr>
          <p:nvPr>
            <p:ph type="sldNum" sz="quarter" idx="12"/>
          </p:nvPr>
        </p:nvSpPr>
        <p:spPr>
          <a:xfrm>
            <a:off x="7610475" y="6559649"/>
            <a:ext cx="2311400" cy="330211"/>
          </a:xfrm>
        </p:spPr>
        <p:txBody>
          <a:bodyPr/>
          <a:lstStyle/>
          <a:p>
            <a:fld id="{18F1A362-C343-4F29-BA0A-0DA1A91E53E8}" type="slidenum">
              <a:rPr lang="ja-JP" altLang="en-US"/>
              <a:pPr/>
              <a:t>4</a:t>
            </a:fld>
            <a:endParaRPr lang="ja-JP" altLang="en-US" dirty="0"/>
          </a:p>
        </p:txBody>
      </p:sp>
    </p:spTree>
    <p:extLst>
      <p:ext uri="{BB962C8B-B14F-4D97-AF65-F5344CB8AC3E}">
        <p14:creationId xmlns:p14="http://schemas.microsoft.com/office/powerpoint/2010/main" val="30504179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ChangeArrowheads="1"/>
          </p:cNvSpPr>
          <p:nvPr/>
        </p:nvSpPr>
        <p:spPr bwMode="auto">
          <a:xfrm>
            <a:off x="1065215" y="908069"/>
            <a:ext cx="7993062"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en-US" sz="2400" b="1" dirty="0">
                <a:solidFill>
                  <a:srgbClr val="0000FF"/>
                </a:solidFill>
                <a:latin typeface="Meiryo UI" pitchFamily="50" charset="-128"/>
                <a:ea typeface="Meiryo UI" pitchFamily="50" charset="-128"/>
                <a:cs typeface="Meiryo UI" pitchFamily="50" charset="-128"/>
              </a:rPr>
              <a:t>　～多様な人々とともに、目標に向けて協力する力～</a:t>
            </a:r>
          </a:p>
        </p:txBody>
      </p:sp>
      <p:sp>
        <p:nvSpPr>
          <p:cNvPr id="313348" name="Rectangle 4"/>
          <p:cNvSpPr>
            <a:spLocks noChangeArrowheads="1"/>
          </p:cNvSpPr>
          <p:nvPr/>
        </p:nvSpPr>
        <p:spPr bwMode="auto">
          <a:xfrm>
            <a:off x="4119564" y="1547813"/>
            <a:ext cx="2106612" cy="360362"/>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発信力</a:t>
            </a:r>
          </a:p>
        </p:txBody>
      </p:sp>
      <p:sp>
        <p:nvSpPr>
          <p:cNvPr id="28677" name="Rectangle 5"/>
          <p:cNvSpPr>
            <a:spLocks noChangeArrowheads="1"/>
          </p:cNvSpPr>
          <p:nvPr/>
        </p:nvSpPr>
        <p:spPr bwMode="auto">
          <a:xfrm>
            <a:off x="4160838" y="1903413"/>
            <a:ext cx="49926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自分の意見をわかりやすく伝える力</a:t>
            </a:r>
          </a:p>
        </p:txBody>
      </p:sp>
      <p:sp>
        <p:nvSpPr>
          <p:cNvPr id="313350" name="Rectangle 6"/>
          <p:cNvSpPr>
            <a:spLocks noChangeArrowheads="1"/>
          </p:cNvSpPr>
          <p:nvPr/>
        </p:nvSpPr>
        <p:spPr bwMode="auto">
          <a:xfrm>
            <a:off x="4119564" y="2276583"/>
            <a:ext cx="2106612" cy="360363"/>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傾聴力</a:t>
            </a:r>
          </a:p>
        </p:txBody>
      </p:sp>
      <p:sp>
        <p:nvSpPr>
          <p:cNvPr id="28679" name="Rectangle 7"/>
          <p:cNvSpPr>
            <a:spLocks noChangeArrowheads="1"/>
          </p:cNvSpPr>
          <p:nvPr/>
        </p:nvSpPr>
        <p:spPr bwMode="auto">
          <a:xfrm>
            <a:off x="4160838" y="2592496"/>
            <a:ext cx="4992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相手の意見を丁寧に聴く力</a:t>
            </a:r>
          </a:p>
        </p:txBody>
      </p:sp>
      <p:sp>
        <p:nvSpPr>
          <p:cNvPr id="313352" name="Rectangle 8"/>
          <p:cNvSpPr>
            <a:spLocks noChangeArrowheads="1"/>
          </p:cNvSpPr>
          <p:nvPr/>
        </p:nvSpPr>
        <p:spPr bwMode="auto">
          <a:xfrm>
            <a:off x="4119564" y="2997308"/>
            <a:ext cx="2106612" cy="360363"/>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柔軟性</a:t>
            </a:r>
          </a:p>
        </p:txBody>
      </p:sp>
      <p:sp>
        <p:nvSpPr>
          <p:cNvPr id="28681" name="Rectangle 9"/>
          <p:cNvSpPr>
            <a:spLocks noChangeArrowheads="1"/>
          </p:cNvSpPr>
          <p:nvPr/>
        </p:nvSpPr>
        <p:spPr bwMode="auto">
          <a:xfrm>
            <a:off x="4160838" y="3348043"/>
            <a:ext cx="4992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意見の違いや相手の立場を理解する力</a:t>
            </a:r>
          </a:p>
        </p:txBody>
      </p:sp>
      <p:sp>
        <p:nvSpPr>
          <p:cNvPr id="313354" name="Rectangle 10"/>
          <p:cNvSpPr>
            <a:spLocks noChangeArrowheads="1"/>
          </p:cNvSpPr>
          <p:nvPr/>
        </p:nvSpPr>
        <p:spPr bwMode="auto">
          <a:xfrm>
            <a:off x="4119564" y="3716338"/>
            <a:ext cx="2106612" cy="360362"/>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情況把握力</a:t>
            </a:r>
          </a:p>
        </p:txBody>
      </p:sp>
      <p:sp>
        <p:nvSpPr>
          <p:cNvPr id="28683" name="Rectangle 11"/>
          <p:cNvSpPr>
            <a:spLocks noChangeArrowheads="1"/>
          </p:cNvSpPr>
          <p:nvPr/>
        </p:nvSpPr>
        <p:spPr bwMode="auto">
          <a:xfrm>
            <a:off x="4160838" y="4029075"/>
            <a:ext cx="5551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自分と周囲の人々や物事との関係性を理解する力</a:t>
            </a:r>
          </a:p>
        </p:txBody>
      </p:sp>
      <p:sp>
        <p:nvSpPr>
          <p:cNvPr id="313356" name="Rectangle 12"/>
          <p:cNvSpPr>
            <a:spLocks noChangeArrowheads="1"/>
          </p:cNvSpPr>
          <p:nvPr/>
        </p:nvSpPr>
        <p:spPr bwMode="auto">
          <a:xfrm>
            <a:off x="4119564" y="4432408"/>
            <a:ext cx="2106612" cy="360363"/>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4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規律性</a:t>
            </a:r>
          </a:p>
        </p:txBody>
      </p:sp>
      <p:sp>
        <p:nvSpPr>
          <p:cNvPr id="28685" name="Rectangle 13"/>
          <p:cNvSpPr>
            <a:spLocks noChangeArrowheads="1"/>
          </p:cNvSpPr>
          <p:nvPr/>
        </p:nvSpPr>
        <p:spPr bwMode="auto">
          <a:xfrm>
            <a:off x="4160838" y="4749800"/>
            <a:ext cx="4992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社会のルールや人との約束を守る力</a:t>
            </a:r>
          </a:p>
        </p:txBody>
      </p:sp>
      <p:sp>
        <p:nvSpPr>
          <p:cNvPr id="313358" name="Rectangle 14"/>
          <p:cNvSpPr>
            <a:spLocks noChangeArrowheads="1"/>
          </p:cNvSpPr>
          <p:nvPr/>
        </p:nvSpPr>
        <p:spPr bwMode="auto">
          <a:xfrm>
            <a:off x="4121155" y="5084763"/>
            <a:ext cx="2106613" cy="360362"/>
          </a:xfrm>
          <a:prstGeom prst="rect">
            <a:avLst/>
          </a:prstGeom>
          <a:solidFill>
            <a:schemeClr val="bg1"/>
          </a:solidFill>
          <a:ln w="9525" algn="ctr">
            <a:solidFill>
              <a:schemeClr val="tx1"/>
            </a:solidFill>
            <a:miter lim="800000"/>
            <a:headEnd/>
            <a:tailEnd/>
          </a:ln>
          <a:effectLst/>
        </p:spPr>
        <p:txBody>
          <a:bodyPr anchor="ctr"/>
          <a:lstStyle/>
          <a:p>
            <a:pPr algn="ctr" eaLnBrk="0" hangingPunct="0">
              <a:defRPr/>
            </a:pPr>
            <a:r>
              <a:rPr lang="ja-JP" altLang="en-US" sz="2000" b="1" dirty="0">
                <a:solidFill>
                  <a:srgbClr val="000099"/>
                </a:solidFill>
                <a:effectLst>
                  <a:outerShdw blurRad="38100" dist="38100" dir="2700000" algn="tl">
                    <a:srgbClr val="C0C0C0"/>
                  </a:outerShdw>
                </a:effectLst>
                <a:latin typeface="Meiryo UI" pitchFamily="50" charset="-128"/>
                <a:ea typeface="Meiryo UI" pitchFamily="50" charset="-128"/>
                <a:cs typeface="Meiryo UI" pitchFamily="50" charset="-128"/>
              </a:rPr>
              <a:t>ｽﾄﾚｽｺﾝﾄﾛｰﾙ力</a:t>
            </a:r>
          </a:p>
        </p:txBody>
      </p:sp>
      <p:sp>
        <p:nvSpPr>
          <p:cNvPr id="28687" name="Rectangle 15"/>
          <p:cNvSpPr>
            <a:spLocks noChangeArrowheads="1"/>
          </p:cNvSpPr>
          <p:nvPr/>
        </p:nvSpPr>
        <p:spPr bwMode="auto">
          <a:xfrm>
            <a:off x="4160838" y="5387975"/>
            <a:ext cx="4992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r>
              <a:rPr lang="ja-JP" altLang="en-US" b="1" dirty="0">
                <a:solidFill>
                  <a:prstClr val="black"/>
                </a:solidFill>
                <a:latin typeface="Meiryo UI" pitchFamily="50" charset="-128"/>
                <a:ea typeface="Meiryo UI" pitchFamily="50" charset="-128"/>
                <a:cs typeface="Meiryo UI" pitchFamily="50" charset="-128"/>
              </a:rPr>
              <a:t>ストレスの発生源に対応する力</a:t>
            </a:r>
          </a:p>
        </p:txBody>
      </p:sp>
      <p:pic>
        <p:nvPicPr>
          <p:cNvPr id="28688" name="Picture 16" descr="2"/>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415982" y="2205038"/>
            <a:ext cx="3433763" cy="3024187"/>
          </a:xfrm>
          <a:solidFill>
            <a:srgbClr val="99CCFF"/>
          </a:solidFill>
          <a:ln>
            <a:solidFill>
              <a:schemeClr val="tx1"/>
            </a:solidFill>
            <a:miter lim="800000"/>
            <a:headEnd/>
            <a:tailEnd/>
          </a:ln>
        </p:spPr>
      </p:pic>
      <p:sp>
        <p:nvSpPr>
          <p:cNvPr id="19" name="角丸四角形 18"/>
          <p:cNvSpPr/>
          <p:nvPr/>
        </p:nvSpPr>
        <p:spPr>
          <a:xfrm>
            <a:off x="415925" y="333393"/>
            <a:ext cx="6769100" cy="638175"/>
          </a:xfrm>
          <a:prstGeom prst="roundRect">
            <a:avLst/>
          </a:prstGeom>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5400000" scaled="1"/>
            <a:tileRect/>
          </a:gradFill>
          <a:ln w="3175">
            <a:solidFill>
              <a:schemeClr val="tx1"/>
            </a:solidFill>
          </a:ln>
        </p:spPr>
        <p:txBody>
          <a:bodyPr lIns="0" tIns="0" rIns="0" bIns="0" anchor="ctr"/>
          <a:lstStyle/>
          <a:p>
            <a:pPr algn="ctr">
              <a:defRPr/>
            </a:pPr>
            <a:r>
              <a:rPr lang="en-US" altLang="ja-JP" sz="2800" b="1" dirty="0">
                <a:solidFill>
                  <a:prstClr val="black"/>
                </a:solidFill>
                <a:latin typeface="Meiryo UI" pitchFamily="50" charset="-128"/>
                <a:ea typeface="Meiryo UI" pitchFamily="50" charset="-128"/>
                <a:cs typeface="Meiryo UI" pitchFamily="50" charset="-128"/>
              </a:rPr>
              <a:t>『</a:t>
            </a:r>
            <a:r>
              <a:rPr lang="ja-JP" altLang="en-US" sz="2800" b="1" dirty="0">
                <a:solidFill>
                  <a:prstClr val="black"/>
                </a:solidFill>
                <a:latin typeface="Meiryo UI" pitchFamily="50" charset="-128"/>
                <a:ea typeface="Meiryo UI" pitchFamily="50" charset="-128"/>
                <a:cs typeface="Meiryo UI" pitchFamily="50" charset="-128"/>
              </a:rPr>
              <a:t>チームで働く力（</a:t>
            </a:r>
            <a:r>
              <a:rPr lang="en-US" altLang="ja-JP" sz="2800" b="1" dirty="0">
                <a:solidFill>
                  <a:prstClr val="black"/>
                </a:solidFill>
                <a:latin typeface="Meiryo UI" pitchFamily="50" charset="-128"/>
                <a:ea typeface="Meiryo UI" pitchFamily="50" charset="-128"/>
                <a:cs typeface="Meiryo UI" pitchFamily="50" charset="-128"/>
              </a:rPr>
              <a:t>Teamwork</a:t>
            </a:r>
            <a:r>
              <a:rPr lang="ja-JP" altLang="en-US" sz="2800" b="1" dirty="0">
                <a:solidFill>
                  <a:prstClr val="black"/>
                </a:solidFill>
                <a:latin typeface="Meiryo UI" pitchFamily="50" charset="-128"/>
                <a:ea typeface="Meiryo UI" pitchFamily="50" charset="-128"/>
                <a:cs typeface="Meiryo UI" pitchFamily="50" charset="-128"/>
              </a:rPr>
              <a:t>）</a:t>
            </a:r>
            <a:r>
              <a:rPr lang="en-US" altLang="ja-JP" sz="2800" b="1" dirty="0">
                <a:solidFill>
                  <a:prstClr val="black"/>
                </a:solidFill>
                <a:latin typeface="Meiryo UI" pitchFamily="50" charset="-128"/>
                <a:ea typeface="Meiryo UI" pitchFamily="50" charset="-128"/>
                <a:cs typeface="Meiryo UI" pitchFamily="50" charset="-128"/>
              </a:rPr>
              <a:t>』</a:t>
            </a:r>
            <a:endParaRPr lang="ja-JP" altLang="en-US" sz="2800" b="1" dirty="0">
              <a:solidFill>
                <a:prstClr val="black"/>
              </a:solidFill>
              <a:latin typeface="Meiryo UI" pitchFamily="50" charset="-128"/>
              <a:ea typeface="Meiryo UI" pitchFamily="50" charset="-128"/>
              <a:cs typeface="Meiryo UI" pitchFamily="50" charset="-128"/>
            </a:endParaRPr>
          </a:p>
        </p:txBody>
      </p:sp>
      <p:sp>
        <p:nvSpPr>
          <p:cNvPr id="28690" name="テキスト ボックス 1"/>
          <p:cNvSpPr txBox="1">
            <a:spLocks noChangeArrowheads="1"/>
          </p:cNvSpPr>
          <p:nvPr/>
        </p:nvSpPr>
        <p:spPr bwMode="auto">
          <a:xfrm>
            <a:off x="377825" y="5838932"/>
            <a:ext cx="9328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r>
              <a:rPr lang="ja-JP" altLang="ja-JP" sz="2800" b="1" i="1" dirty="0">
                <a:solidFill>
                  <a:prstClr val="black"/>
                </a:solidFill>
                <a:latin typeface="Meiryo UI" pitchFamily="50" charset="-128"/>
                <a:ea typeface="Meiryo UI" pitchFamily="50" charset="-128"/>
                <a:cs typeface="Meiryo UI" pitchFamily="50" charset="-128"/>
              </a:rPr>
              <a:t>グループ内の協調性だけに留まらす、</a:t>
            </a:r>
            <a:r>
              <a:rPr lang="ja-JP" altLang="ja-JP" sz="2800" b="1" i="1" dirty="0">
                <a:solidFill>
                  <a:srgbClr val="FF0000"/>
                </a:solidFill>
                <a:latin typeface="Meiryo UI" pitchFamily="50" charset="-128"/>
                <a:ea typeface="Meiryo UI" pitchFamily="50" charset="-128"/>
                <a:cs typeface="Meiryo UI" pitchFamily="50" charset="-128"/>
              </a:rPr>
              <a:t>多様な人々との繋がり</a:t>
            </a:r>
            <a:r>
              <a:rPr lang="ja-JP" altLang="ja-JP" sz="2800" b="1" i="1" dirty="0" smtClean="0">
                <a:solidFill>
                  <a:srgbClr val="FF0000"/>
                </a:solidFill>
                <a:latin typeface="Meiryo UI" pitchFamily="50" charset="-128"/>
                <a:ea typeface="Meiryo UI" pitchFamily="50" charset="-128"/>
                <a:cs typeface="Meiryo UI" pitchFamily="50" charset="-128"/>
              </a:rPr>
              <a:t>や協働</a:t>
            </a:r>
            <a:r>
              <a:rPr lang="ja-JP" altLang="ja-JP" sz="2800" b="1" i="1" dirty="0">
                <a:solidFill>
                  <a:srgbClr val="FF0000"/>
                </a:solidFill>
                <a:latin typeface="Meiryo UI" pitchFamily="50" charset="-128"/>
                <a:ea typeface="Meiryo UI" pitchFamily="50" charset="-128"/>
                <a:cs typeface="Meiryo UI" pitchFamily="50" charset="-128"/>
              </a:rPr>
              <a:t>を生み出す力</a:t>
            </a:r>
            <a:r>
              <a:rPr lang="ja-JP" altLang="en-US" sz="2800" b="1" i="1" dirty="0">
                <a:solidFill>
                  <a:prstClr val="black"/>
                </a:solidFill>
                <a:latin typeface="Meiryo UI" pitchFamily="50" charset="-128"/>
                <a:ea typeface="Meiryo UI" pitchFamily="50" charset="-128"/>
                <a:cs typeface="Meiryo UI" pitchFamily="50" charset="-128"/>
              </a:rPr>
              <a:t>が求められている</a:t>
            </a:r>
            <a:r>
              <a:rPr lang="ja-JP" altLang="ja-JP" sz="2800" b="1" i="1" dirty="0">
                <a:solidFill>
                  <a:prstClr val="black"/>
                </a:solidFill>
                <a:latin typeface="Meiryo UI" pitchFamily="50" charset="-128"/>
                <a:ea typeface="Meiryo UI" pitchFamily="50" charset="-128"/>
                <a:cs typeface="Meiryo UI" pitchFamily="50" charset="-128"/>
              </a:rPr>
              <a:t>。</a:t>
            </a:r>
            <a:endParaRPr lang="ja-JP" altLang="en-US" sz="2800" b="1" i="1" dirty="0">
              <a:solidFill>
                <a:prstClr val="black"/>
              </a:solidFill>
              <a:latin typeface="Meiryo UI" pitchFamily="50" charset="-128"/>
              <a:ea typeface="Meiryo UI" pitchFamily="50" charset="-128"/>
              <a:cs typeface="Meiryo UI" pitchFamily="50" charset="-128"/>
            </a:endParaRPr>
          </a:p>
        </p:txBody>
      </p:sp>
      <p:sp>
        <p:nvSpPr>
          <p:cNvPr id="20" name="スライド番号プレースホルダー 1"/>
          <p:cNvSpPr>
            <a:spLocks noGrp="1"/>
          </p:cNvSpPr>
          <p:nvPr>
            <p:ph type="sldNum" sz="quarter" idx="12"/>
          </p:nvPr>
        </p:nvSpPr>
        <p:spPr>
          <a:xfrm>
            <a:off x="7610475" y="6559649"/>
            <a:ext cx="2311400" cy="330211"/>
          </a:xfrm>
        </p:spPr>
        <p:txBody>
          <a:bodyPr/>
          <a:lstStyle/>
          <a:p>
            <a:fld id="{18F1A362-C343-4F29-BA0A-0DA1A91E53E8}" type="slidenum">
              <a:rPr lang="ja-JP" altLang="en-US"/>
              <a:pPr/>
              <a:t>5</a:t>
            </a:fld>
            <a:endParaRPr lang="ja-JP" altLang="en-US" dirty="0"/>
          </a:p>
        </p:txBody>
      </p:sp>
    </p:spTree>
    <p:extLst>
      <p:ext uri="{BB962C8B-B14F-4D97-AF65-F5344CB8AC3E}">
        <p14:creationId xmlns:p14="http://schemas.microsoft.com/office/powerpoint/2010/main" val="6817567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二等辺三角形 10"/>
          <p:cNvSpPr/>
          <p:nvPr/>
        </p:nvSpPr>
        <p:spPr>
          <a:xfrm rot="16200000">
            <a:off x="240165" y="3079418"/>
            <a:ext cx="3312582" cy="2649985"/>
          </a:xfrm>
          <a:prstGeom prst="triangle">
            <a:avLst/>
          </a:prstGeom>
          <a:gradFill>
            <a:gsLst>
              <a:gs pos="0">
                <a:schemeClr val="accent1">
                  <a:lumMod val="5000"/>
                  <a:lumOff val="95000"/>
                </a:schemeClr>
              </a:gs>
              <a:gs pos="30000">
                <a:srgbClr val="FFCC99"/>
              </a:gs>
              <a:gs pos="100000">
                <a:srgbClr val="FF9966"/>
              </a:gs>
            </a:gsLst>
            <a:lin ang="16200000" scaled="1"/>
          </a:gra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2" name="台形 11"/>
          <p:cNvSpPr/>
          <p:nvPr/>
        </p:nvSpPr>
        <p:spPr>
          <a:xfrm rot="16200000">
            <a:off x="4258909" y="1529701"/>
            <a:ext cx="4320481" cy="5687020"/>
          </a:xfrm>
          <a:prstGeom prst="trapezoid">
            <a:avLst>
              <a:gd name="adj" fmla="val 8872"/>
            </a:avLst>
          </a:prstGeom>
          <a:gradFill>
            <a:gsLst>
              <a:gs pos="0">
                <a:schemeClr val="accent1">
                  <a:lumMod val="5000"/>
                  <a:lumOff val="95000"/>
                </a:schemeClr>
              </a:gs>
              <a:gs pos="100000">
                <a:srgbClr val="FFCC99"/>
              </a:gs>
            </a:gsLst>
            <a:lin ang="16200000" scaled="1"/>
          </a:gradFill>
          <a:ln>
            <a:gradFill flip="none" rotWithShape="1">
              <a:gsLst>
                <a:gs pos="0">
                  <a:schemeClr val="accent1">
                    <a:lumMod val="5000"/>
                    <a:lumOff val="95000"/>
                  </a:schemeClr>
                </a:gs>
                <a:gs pos="30000">
                  <a:srgbClr val="FF6600"/>
                </a:gs>
                <a:gs pos="83000">
                  <a:srgbClr val="FF6600"/>
                </a:gs>
                <a:gs pos="100000">
                  <a:srgbClr val="FF6600"/>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3" name="正方形/長方形 12"/>
          <p:cNvSpPr/>
          <p:nvPr/>
        </p:nvSpPr>
        <p:spPr>
          <a:xfrm>
            <a:off x="507311" y="4207640"/>
            <a:ext cx="1872288" cy="398769"/>
          </a:xfrm>
          <a:prstGeom prst="rect">
            <a:avLst/>
          </a:prstGeom>
          <a:gradFill>
            <a:gsLst>
              <a:gs pos="0">
                <a:srgbClr val="FFCC99"/>
              </a:gs>
              <a:gs pos="67000">
                <a:srgbClr val="FF6600"/>
              </a:gs>
              <a:gs pos="84000">
                <a:srgbClr val="FF6600"/>
              </a:gs>
              <a:gs pos="100000">
                <a:srgbClr val="FF66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4" name="楕円 13"/>
          <p:cNvSpPr/>
          <p:nvPr/>
        </p:nvSpPr>
        <p:spPr>
          <a:xfrm>
            <a:off x="2366843" y="2677627"/>
            <a:ext cx="2592288" cy="3441410"/>
          </a:xfrm>
          <a:prstGeom prst="ellipse">
            <a:avLst/>
          </a:prstGeom>
          <a:solidFill>
            <a:schemeClr val="bg1"/>
          </a:solidFill>
          <a:ln w="1016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ＭＳ Ｐゴシック" panose="020B0600070205080204" pitchFamily="50" charset="-128"/>
            </a:endParaRPr>
          </a:p>
        </p:txBody>
      </p:sp>
      <p:sp>
        <p:nvSpPr>
          <p:cNvPr id="15" name="星 10 14"/>
          <p:cNvSpPr/>
          <p:nvPr/>
        </p:nvSpPr>
        <p:spPr>
          <a:xfrm>
            <a:off x="2715407" y="2289882"/>
            <a:ext cx="1945707" cy="1271050"/>
          </a:xfrm>
          <a:prstGeom prst="star10">
            <a:avLst>
              <a:gd name="adj" fmla="val 40258"/>
              <a:gd name="hf" fmla="val 105146"/>
            </a:avLst>
          </a:prstGeom>
          <a:gradFill flip="none" rotWithShape="1">
            <a:gsLst>
              <a:gs pos="0">
                <a:schemeClr val="accent1">
                  <a:lumMod val="5000"/>
                  <a:lumOff val="95000"/>
                </a:schemeClr>
              </a:gs>
              <a:gs pos="30000">
                <a:srgbClr val="FFCCFF"/>
              </a:gs>
              <a:gs pos="70000">
                <a:srgbClr val="FF99FF"/>
              </a:gs>
              <a:gs pos="100000">
                <a:srgbClr val="FF66FF"/>
              </a:gs>
            </a:gsLst>
            <a:path path="circle">
              <a:fillToRect l="50000" t="50000" r="50000" b="50000"/>
            </a:path>
            <a:tileRect/>
          </a:grad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16" name="テキスト ボックス 15"/>
          <p:cNvSpPr txBox="1">
            <a:spLocks noChangeArrowheads="1"/>
          </p:cNvSpPr>
          <p:nvPr/>
        </p:nvSpPr>
        <p:spPr bwMode="auto">
          <a:xfrm>
            <a:off x="507311" y="218523"/>
            <a:ext cx="9015277" cy="433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defTabSz="844083" eaLnBrk="1" hangingPunct="1">
              <a:defRPr/>
            </a:pPr>
            <a:r>
              <a:rPr lang="ja-JP" altLang="en-US" sz="2215" b="1" dirty="0">
                <a:solidFill>
                  <a:prstClr val="black"/>
                </a:solidFill>
                <a:latin typeface="Meiryo UI" pitchFamily="50" charset="-128"/>
                <a:ea typeface="Meiryo UI" pitchFamily="50" charset="-128"/>
                <a:cs typeface="Meiryo UI" pitchFamily="50" charset="-128"/>
              </a:rPr>
              <a:t>「人生</a:t>
            </a:r>
            <a:r>
              <a:rPr lang="en-US" altLang="ja-JP" sz="2215" b="1" dirty="0">
                <a:solidFill>
                  <a:prstClr val="black"/>
                </a:solidFill>
                <a:latin typeface="Meiryo UI" pitchFamily="50" charset="-128"/>
                <a:ea typeface="Meiryo UI" pitchFamily="50" charset="-128"/>
                <a:cs typeface="Meiryo UI" pitchFamily="50" charset="-128"/>
              </a:rPr>
              <a:t>100</a:t>
            </a:r>
            <a:r>
              <a:rPr lang="ja-JP" altLang="en-US" sz="2215" b="1" dirty="0">
                <a:solidFill>
                  <a:prstClr val="black"/>
                </a:solidFill>
                <a:latin typeface="Meiryo UI" pitchFamily="50" charset="-128"/>
                <a:ea typeface="Meiryo UI" pitchFamily="50" charset="-128"/>
                <a:cs typeface="Meiryo UI" pitchFamily="50" charset="-128"/>
              </a:rPr>
              <a:t>年時代の社会人基礎力</a:t>
            </a:r>
            <a:r>
              <a:rPr lang="ja-JP" altLang="en-US" sz="2215" b="1" dirty="0" smtClean="0">
                <a:solidFill>
                  <a:prstClr val="black"/>
                </a:solidFill>
                <a:latin typeface="Meiryo UI" pitchFamily="50" charset="-128"/>
                <a:ea typeface="Meiryo UI" pitchFamily="50" charset="-128"/>
                <a:cs typeface="Meiryo UI" pitchFamily="50" charset="-128"/>
              </a:rPr>
              <a:t>」と</a:t>
            </a:r>
            <a:r>
              <a:rPr lang="ja-JP" altLang="en-US" sz="2215" b="1" dirty="0">
                <a:solidFill>
                  <a:prstClr val="black"/>
                </a:solidFill>
                <a:latin typeface="Meiryo UI" pitchFamily="50" charset="-128"/>
                <a:ea typeface="Meiryo UI" pitchFamily="50" charset="-128"/>
                <a:cs typeface="Meiryo UI" pitchFamily="50" charset="-128"/>
              </a:rPr>
              <a:t>は</a:t>
            </a:r>
          </a:p>
        </p:txBody>
      </p:sp>
      <p:sp>
        <p:nvSpPr>
          <p:cNvPr id="17" name="AutoShape 25"/>
          <p:cNvSpPr>
            <a:spLocks noChangeArrowheads="1"/>
          </p:cNvSpPr>
          <p:nvPr/>
        </p:nvSpPr>
        <p:spPr bwMode="auto">
          <a:xfrm>
            <a:off x="566052" y="657328"/>
            <a:ext cx="8786163" cy="1286486"/>
          </a:xfrm>
          <a:prstGeom prst="roundRect">
            <a:avLst>
              <a:gd name="adj" fmla="val 0"/>
            </a:avLst>
          </a:prstGeom>
          <a:solidFill>
            <a:srgbClr val="99D6EC"/>
          </a:solidFill>
          <a:ln w="19050">
            <a:noFill/>
            <a:headEnd/>
            <a:tailEnd/>
          </a:ln>
        </p:spPr>
        <p:style>
          <a:lnRef idx="2">
            <a:schemeClr val="accent1"/>
          </a:lnRef>
          <a:fillRef idx="1">
            <a:schemeClr val="lt1"/>
          </a:fillRef>
          <a:effectRef idx="0">
            <a:schemeClr val="accent1"/>
          </a:effectRef>
          <a:fontRef idx="minor">
            <a:schemeClr val="dk1"/>
          </a:fontRef>
        </p:style>
        <p:txBody>
          <a:bodyPr lIns="166154" tIns="29641" rIns="166154" bIns="29641" anchor="ctr"/>
          <a:lstStyle/>
          <a:p>
            <a:pPr algn="just" defTabSz="879828">
              <a:spcBef>
                <a:spcPts val="277"/>
              </a:spcBef>
              <a:spcAft>
                <a:spcPts val="277"/>
              </a:spcAft>
              <a:defRPr/>
            </a:pP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「人生</a:t>
            </a:r>
            <a:r>
              <a:rPr lang="en-US" altLang="ja-JP"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100</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年時代の社会人基礎力」は、</a:t>
            </a:r>
            <a:r>
              <a:rPr lang="ja-JP" altLang="en-US" sz="1662" b="1"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これまで以上に長くなる個人の企業・組織・社会との関わりの中で、ライフステージの各段階で活躍し続けるために求められる力</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と定義され、社会人基礎力の３つの能力／</a:t>
            </a:r>
            <a:r>
              <a:rPr lang="en-US" altLang="ja-JP"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の能力要素を内容としつつ、</a:t>
            </a:r>
            <a:r>
              <a:rPr lang="ja-JP" altLang="en-US" sz="1662" b="1"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能力を発揮するにあたって、自己を認識してリフレクション（振り返り）しながら、目的、学び、統合のバランスを図ることが、自らキャリアを切りひらいていく上で必要</a:t>
            </a:r>
            <a:r>
              <a:rPr lang="ja-JP" altLang="en-US" sz="1662"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と位置付けられる。</a:t>
            </a:r>
          </a:p>
        </p:txBody>
      </p:sp>
      <p:sp>
        <p:nvSpPr>
          <p:cNvPr id="19" name="テキスト ボックス 18"/>
          <p:cNvSpPr txBox="1"/>
          <p:nvPr/>
        </p:nvSpPr>
        <p:spPr>
          <a:xfrm>
            <a:off x="2803560" y="2410132"/>
            <a:ext cx="1769403" cy="983346"/>
          </a:xfrm>
          <a:prstGeom prst="rect">
            <a:avLst/>
          </a:prstGeom>
          <a:noFill/>
        </p:spPr>
        <p:txBody>
          <a:bodyPr wrap="square" rtlCol="0" anchor="ctr">
            <a:spAutoFit/>
          </a:bodyPr>
          <a:lstStyle/>
          <a:p>
            <a:pPr algn="ctr" defTabSz="844083">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どう活躍するか</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spcAft>
                <a:spcPts val="277"/>
              </a:spcAft>
              <a:defRPr/>
            </a:pP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目的</a:t>
            </a: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自己実現や社会貢献</a:t>
            </a:r>
            <a:endParaRPr lang="en-US" altLang="ja-JP" sz="1108"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に向けて行動する</a:t>
            </a:r>
            <a:endParaRPr lang="en-US" altLang="ja-JP" sz="1108" dirty="0">
              <a:solidFill>
                <a:prstClr val="black"/>
              </a:solidFill>
              <a:latin typeface="Meiryo UI" panose="020B0604030504040204" pitchFamily="50" charset="-128"/>
              <a:ea typeface="Meiryo UI" panose="020B0604030504040204" pitchFamily="50" charset="-128"/>
            </a:endParaRPr>
          </a:p>
        </p:txBody>
      </p:sp>
      <p:sp>
        <p:nvSpPr>
          <p:cNvPr id="20" name="額縁 19"/>
          <p:cNvSpPr/>
          <p:nvPr/>
        </p:nvSpPr>
        <p:spPr>
          <a:xfrm>
            <a:off x="2922188" y="3574157"/>
            <a:ext cx="1528785" cy="580413"/>
          </a:xfrm>
          <a:prstGeom prst="bevel">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r>
              <a:rPr lang="ja-JP" altLang="en-US"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３つの視点</a:t>
            </a:r>
            <a:endParaRPr lang="en-US" altLang="ja-JP"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2" name="正方形/長方形 21"/>
          <p:cNvSpPr/>
          <p:nvPr/>
        </p:nvSpPr>
        <p:spPr>
          <a:xfrm>
            <a:off x="2417059" y="4207638"/>
            <a:ext cx="3383240" cy="398814"/>
          </a:xfrm>
          <a:prstGeom prst="rect">
            <a:avLst/>
          </a:prstGeom>
          <a:gradFill>
            <a:gsLst>
              <a:gs pos="0">
                <a:srgbClr val="FFCC99"/>
              </a:gs>
              <a:gs pos="67000">
                <a:srgbClr val="FF6600"/>
              </a:gs>
              <a:gs pos="84000">
                <a:srgbClr val="FF6600"/>
              </a:gs>
              <a:gs pos="100000">
                <a:srgbClr val="FF66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23" name="テキスト ボックス 22"/>
          <p:cNvSpPr txBox="1"/>
          <p:nvPr/>
        </p:nvSpPr>
        <p:spPr>
          <a:xfrm>
            <a:off x="690965" y="4177028"/>
            <a:ext cx="3484015" cy="433196"/>
          </a:xfrm>
          <a:prstGeom prst="rect">
            <a:avLst/>
          </a:prstGeom>
          <a:noFill/>
        </p:spPr>
        <p:txBody>
          <a:bodyPr wrap="square" rtlCol="0">
            <a:spAutoFit/>
          </a:bodyPr>
          <a:lstStyle/>
          <a:p>
            <a:pPr defTabSz="844083">
              <a:defRPr/>
            </a:pPr>
            <a:r>
              <a:rPr lang="ja-JP" altLang="en-US" sz="2215"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リフレクション （振り返り）</a:t>
            </a:r>
          </a:p>
        </p:txBody>
      </p:sp>
      <p:sp>
        <p:nvSpPr>
          <p:cNvPr id="24" name="楕円 23"/>
          <p:cNvSpPr/>
          <p:nvPr/>
        </p:nvSpPr>
        <p:spPr>
          <a:xfrm>
            <a:off x="5794889" y="2355126"/>
            <a:ext cx="3176846" cy="4014741"/>
          </a:xfrm>
          <a:prstGeom prst="ellipse">
            <a:avLst/>
          </a:prstGeom>
          <a:solidFill>
            <a:schemeClr val="bg1"/>
          </a:solidFill>
          <a:ln w="101600">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ＭＳ Ｐゴシック" panose="020B0600070205080204" pitchFamily="50" charset="-128"/>
            </a:endParaRPr>
          </a:p>
        </p:txBody>
      </p:sp>
      <p:sp>
        <p:nvSpPr>
          <p:cNvPr id="25" name="右矢印 24"/>
          <p:cNvSpPr/>
          <p:nvPr/>
        </p:nvSpPr>
        <p:spPr>
          <a:xfrm>
            <a:off x="5845103" y="4005579"/>
            <a:ext cx="3422966" cy="803037"/>
          </a:xfrm>
          <a:prstGeom prst="rightArrow">
            <a:avLst>
              <a:gd name="adj1" fmla="val 50000"/>
              <a:gd name="adj2" fmla="val 62128"/>
            </a:avLst>
          </a:prstGeom>
          <a:gradFill>
            <a:gsLst>
              <a:gs pos="78000">
                <a:srgbClr val="FF6600"/>
              </a:gs>
              <a:gs pos="23000">
                <a:srgbClr val="FFCC99"/>
              </a:gs>
              <a:gs pos="58000">
                <a:srgbClr val="FF6600"/>
              </a:gs>
              <a:gs pos="0">
                <a:schemeClr val="accent1">
                  <a:lumMod val="20000"/>
                  <a:lumOff val="80000"/>
                </a:schemeClr>
              </a:gs>
              <a:gs pos="100000">
                <a:srgbClr val="FF66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26" name="額縁 25"/>
          <p:cNvSpPr/>
          <p:nvPr/>
        </p:nvSpPr>
        <p:spPr>
          <a:xfrm>
            <a:off x="6398725" y="3461882"/>
            <a:ext cx="1990867" cy="691725"/>
          </a:xfrm>
          <a:prstGeom prst="bevel">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r>
              <a:rPr lang="ja-JP" altLang="en-US"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３つの能力</a:t>
            </a:r>
            <a:endParaRPr lang="en-US" altLang="ja-JP"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en-US" altLang="ja-JP"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12</a:t>
            </a:r>
            <a:r>
              <a:rPr lang="ja-JP" altLang="en-US" sz="1846"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の能力要素</a:t>
            </a:r>
          </a:p>
        </p:txBody>
      </p:sp>
      <p:grpSp>
        <p:nvGrpSpPr>
          <p:cNvPr id="27" name="グループ化 26"/>
          <p:cNvGrpSpPr/>
          <p:nvPr/>
        </p:nvGrpSpPr>
        <p:grpSpPr>
          <a:xfrm>
            <a:off x="6479323" y="2017333"/>
            <a:ext cx="1861962" cy="1345198"/>
            <a:chOff x="618163" y="2520188"/>
            <a:chExt cx="3303206" cy="1440160"/>
          </a:xfrm>
        </p:grpSpPr>
        <p:sp>
          <p:nvSpPr>
            <p:cNvPr id="28" name="楕円 27"/>
            <p:cNvSpPr/>
            <p:nvPr/>
          </p:nvSpPr>
          <p:spPr>
            <a:xfrm>
              <a:off x="618163" y="2520188"/>
              <a:ext cx="3240360" cy="1440160"/>
            </a:xfrm>
            <a:prstGeom prst="ellipse">
              <a:avLst/>
            </a:prstGeom>
            <a:gradFill>
              <a:gsLst>
                <a:gs pos="0">
                  <a:schemeClr val="accent1">
                    <a:lumMod val="5000"/>
                    <a:lumOff val="95000"/>
                  </a:schemeClr>
                </a:gs>
                <a:gs pos="40000">
                  <a:srgbClr val="FFCCFF"/>
                </a:gs>
                <a:gs pos="100000">
                  <a:srgbClr val="FF99FF"/>
                </a:gs>
              </a:gsLst>
              <a:lin ang="5400000" scaled="1"/>
            </a:grad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ＭＳ Ｐゴシック" panose="020B0600070205080204" pitchFamily="50" charset="-128"/>
              </a:endParaRPr>
            </a:p>
          </p:txBody>
        </p:sp>
        <p:sp>
          <p:nvSpPr>
            <p:cNvPr id="29" name="テキスト ボックス 28"/>
            <p:cNvSpPr txBox="1"/>
            <p:nvPr/>
          </p:nvSpPr>
          <p:spPr>
            <a:xfrm>
              <a:off x="681010" y="2826485"/>
              <a:ext cx="3240359" cy="880805"/>
            </a:xfrm>
            <a:prstGeom prst="rect">
              <a:avLst/>
            </a:prstGeom>
            <a:noFill/>
          </p:spPr>
          <p:txBody>
            <a:bodyPr wrap="square" rtlCol="0" anchor="ctr">
              <a:spAutoFit/>
            </a:bodyPr>
            <a:lstStyle/>
            <a:p>
              <a:pPr algn="ctr" defTabSz="844083">
                <a:spcAft>
                  <a:spcPts val="554"/>
                </a:spcAft>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前に踏み出す力</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主体性、働きかけ力、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実行力</a:t>
              </a:r>
            </a:p>
          </p:txBody>
        </p:sp>
      </p:grpSp>
      <p:grpSp>
        <p:nvGrpSpPr>
          <p:cNvPr id="30" name="グループ化 29"/>
          <p:cNvGrpSpPr/>
          <p:nvPr/>
        </p:nvGrpSpPr>
        <p:grpSpPr>
          <a:xfrm>
            <a:off x="7528599" y="5110204"/>
            <a:ext cx="1815764" cy="1460815"/>
            <a:chOff x="5983057" y="2491585"/>
            <a:chExt cx="3240360" cy="1440160"/>
          </a:xfrm>
        </p:grpSpPr>
        <p:sp>
          <p:nvSpPr>
            <p:cNvPr id="31" name="楕円 30"/>
            <p:cNvSpPr/>
            <p:nvPr/>
          </p:nvSpPr>
          <p:spPr>
            <a:xfrm>
              <a:off x="5983057" y="2491585"/>
              <a:ext cx="3240360" cy="1440160"/>
            </a:xfrm>
            <a:prstGeom prst="ellipse">
              <a:avLst/>
            </a:prstGeom>
            <a:gradFill>
              <a:gsLst>
                <a:gs pos="0">
                  <a:schemeClr val="accent1">
                    <a:lumMod val="5000"/>
                    <a:lumOff val="95000"/>
                  </a:schemeClr>
                </a:gs>
                <a:gs pos="40000">
                  <a:srgbClr val="FFFFCC"/>
                </a:gs>
                <a:gs pos="100000">
                  <a:srgbClr val="FFFF99"/>
                </a:gs>
              </a:gsLst>
              <a:lin ang="5400000" scaled="1"/>
            </a:gra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477" dirty="0">
                <a:solidFill>
                  <a:prstClr val="white"/>
                </a:solidFill>
                <a:latin typeface="Calibri"/>
                <a:ea typeface="ＭＳ Ｐゴシック" panose="020B0600070205080204" pitchFamily="50" charset="-128"/>
              </a:endParaRPr>
            </a:p>
          </p:txBody>
        </p:sp>
        <p:sp>
          <p:nvSpPr>
            <p:cNvPr id="32" name="テキスト ボックス 31"/>
            <p:cNvSpPr txBox="1"/>
            <p:nvPr/>
          </p:nvSpPr>
          <p:spPr>
            <a:xfrm>
              <a:off x="5983057" y="2711283"/>
              <a:ext cx="3240358" cy="1007118"/>
            </a:xfrm>
            <a:prstGeom prst="rect">
              <a:avLst/>
            </a:prstGeom>
            <a:noFill/>
          </p:spPr>
          <p:txBody>
            <a:bodyPr wrap="square" rtlCol="0" anchor="ctr">
              <a:spAutoFit/>
            </a:bodyPr>
            <a:lstStyle/>
            <a:p>
              <a:pPr algn="ctr" defTabSz="844083">
                <a:spcAft>
                  <a:spcPts val="554"/>
                </a:spcAft>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考え抜く力</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課題発見力、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計画力、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想像力</a:t>
              </a:r>
            </a:p>
          </p:txBody>
        </p:sp>
      </p:grpSp>
      <p:grpSp>
        <p:nvGrpSpPr>
          <p:cNvPr id="33" name="グループ化 32"/>
          <p:cNvGrpSpPr/>
          <p:nvPr/>
        </p:nvGrpSpPr>
        <p:grpSpPr>
          <a:xfrm>
            <a:off x="5620168" y="5125839"/>
            <a:ext cx="1815764" cy="1429542"/>
            <a:chOff x="3298240" y="5055924"/>
            <a:chExt cx="3240360" cy="1440160"/>
          </a:xfrm>
        </p:grpSpPr>
        <p:sp>
          <p:nvSpPr>
            <p:cNvPr id="34" name="楕円 33"/>
            <p:cNvSpPr/>
            <p:nvPr/>
          </p:nvSpPr>
          <p:spPr>
            <a:xfrm>
              <a:off x="3298240" y="5055924"/>
              <a:ext cx="3240360" cy="1440160"/>
            </a:xfrm>
            <a:prstGeom prst="ellipse">
              <a:avLst/>
            </a:prstGeom>
            <a:gradFill>
              <a:gsLst>
                <a:gs pos="0">
                  <a:schemeClr val="accent1">
                    <a:lumMod val="5000"/>
                    <a:lumOff val="95000"/>
                  </a:schemeClr>
                </a:gs>
                <a:gs pos="40000">
                  <a:srgbClr val="CCECFF"/>
                </a:gs>
                <a:gs pos="100000">
                  <a:srgbClr val="99CCFF"/>
                </a:gs>
              </a:gsLst>
              <a:lin ang="5400000" scaled="1"/>
            </a:gradFill>
            <a:ln>
              <a:solidFill>
                <a:srgbClr val="66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477" dirty="0">
                <a:solidFill>
                  <a:prstClr val="white"/>
                </a:solidFill>
                <a:latin typeface="Calibri"/>
                <a:ea typeface="ＭＳ Ｐゴシック" panose="020B0600070205080204" pitchFamily="50" charset="-128"/>
              </a:endParaRPr>
            </a:p>
          </p:txBody>
        </p:sp>
        <p:sp>
          <p:nvSpPr>
            <p:cNvPr id="35" name="テキスト ボックス 34"/>
            <p:cNvSpPr txBox="1"/>
            <p:nvPr/>
          </p:nvSpPr>
          <p:spPr>
            <a:xfrm>
              <a:off x="3298240" y="5180116"/>
              <a:ext cx="3240360" cy="1029150"/>
            </a:xfrm>
            <a:prstGeom prst="rect">
              <a:avLst/>
            </a:prstGeom>
            <a:noFill/>
          </p:spPr>
          <p:txBody>
            <a:bodyPr wrap="square" rtlCol="0" anchor="ctr">
              <a:spAutoFit/>
            </a:bodyPr>
            <a:lstStyle/>
            <a:p>
              <a:pPr algn="ctr" defTabSz="844083">
                <a:spcAft>
                  <a:spcPts val="554"/>
                </a:spcAft>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チームで働く力</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発信力、傾聴力、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柔軟性、情況把握力、</a:t>
              </a:r>
              <a:endParaRPr lang="en-US" altLang="ja-JP" sz="1292" dirty="0">
                <a:solidFill>
                  <a:prstClr val="black"/>
                </a:solidFill>
                <a:latin typeface="Meiryo UI" panose="020B0604030504040204" pitchFamily="50" charset="-128"/>
                <a:ea typeface="Meiryo UI" panose="020B0604030504040204" pitchFamily="50" charset="-128"/>
              </a:endParaRPr>
            </a:p>
            <a:p>
              <a:pPr algn="ctr" defTabSz="844083">
                <a:defRPr/>
              </a:pPr>
              <a:r>
                <a:rPr lang="ja-JP" altLang="en-US" sz="1292" dirty="0">
                  <a:solidFill>
                    <a:prstClr val="black"/>
                  </a:solidFill>
                  <a:latin typeface="Meiryo UI" panose="020B0604030504040204" pitchFamily="50" charset="-128"/>
                  <a:ea typeface="Meiryo UI" panose="020B0604030504040204" pitchFamily="50" charset="-128"/>
                </a:rPr>
                <a:t>規律性、ｽﾄﾚｽｺﾝﾄﾛｰﾙ力</a:t>
              </a:r>
              <a:endParaRPr lang="en-US" altLang="ja-JP" sz="1292" dirty="0">
                <a:solidFill>
                  <a:prstClr val="black"/>
                </a:solidFill>
                <a:latin typeface="Meiryo UI" panose="020B0604030504040204" pitchFamily="50" charset="-128"/>
                <a:ea typeface="Meiryo UI" panose="020B0604030504040204" pitchFamily="50" charset="-128"/>
              </a:endParaRPr>
            </a:p>
          </p:txBody>
        </p:sp>
      </p:grpSp>
      <p:sp>
        <p:nvSpPr>
          <p:cNvPr id="36" name="星 10 35"/>
          <p:cNvSpPr/>
          <p:nvPr/>
        </p:nvSpPr>
        <p:spPr>
          <a:xfrm>
            <a:off x="1453343" y="4643243"/>
            <a:ext cx="2099901" cy="1265578"/>
          </a:xfrm>
          <a:prstGeom prst="star10">
            <a:avLst>
              <a:gd name="adj" fmla="val 40258"/>
              <a:gd name="hf" fmla="val 105146"/>
            </a:avLst>
          </a:prstGeom>
          <a:gradFill>
            <a:gsLst>
              <a:gs pos="0">
                <a:schemeClr val="bg1"/>
              </a:gs>
              <a:gs pos="60000">
                <a:srgbClr val="66CCFF"/>
              </a:gs>
              <a:gs pos="100000">
                <a:srgbClr val="66CCFF"/>
              </a:gs>
            </a:gsLst>
            <a:path path="circle">
              <a:fillToRect l="50000" t="50000" r="50000" b="50000"/>
            </a:path>
          </a:gra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37" name="星 10 36"/>
          <p:cNvSpPr/>
          <p:nvPr/>
        </p:nvSpPr>
        <p:spPr>
          <a:xfrm>
            <a:off x="3602322" y="4632900"/>
            <a:ext cx="2099901" cy="1265578"/>
          </a:xfrm>
          <a:prstGeom prst="star10">
            <a:avLst>
              <a:gd name="adj" fmla="val 40258"/>
              <a:gd name="hf" fmla="val 105146"/>
            </a:avLst>
          </a:prstGeom>
          <a:gradFill>
            <a:gsLst>
              <a:gs pos="0">
                <a:schemeClr val="bg1"/>
              </a:gs>
              <a:gs pos="60000">
                <a:srgbClr val="FFFF66"/>
              </a:gs>
              <a:gs pos="100000">
                <a:srgbClr val="FFFF66"/>
              </a:gs>
            </a:gsLst>
            <a:path path="circle">
              <a:fillToRect l="50000" t="50000" r="50000" b="50000"/>
            </a:path>
          </a:gradFill>
          <a:ln>
            <a:solidFill>
              <a:srgbClr val="FF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a:defRPr/>
            </a:pPr>
            <a:endParaRPr lang="ja-JP" altLang="en-US" sz="1662" dirty="0">
              <a:solidFill>
                <a:prstClr val="white"/>
              </a:solidFill>
              <a:latin typeface="Calibri"/>
              <a:ea typeface="メイリオ"/>
            </a:endParaRPr>
          </a:p>
        </p:txBody>
      </p:sp>
      <p:sp>
        <p:nvSpPr>
          <p:cNvPr id="38" name="テキスト ボックス 37"/>
          <p:cNvSpPr txBox="1"/>
          <p:nvPr/>
        </p:nvSpPr>
        <p:spPr>
          <a:xfrm>
            <a:off x="1496617" y="4753229"/>
            <a:ext cx="2022157" cy="983346"/>
          </a:xfrm>
          <a:prstGeom prst="rect">
            <a:avLst/>
          </a:prstGeom>
          <a:noFill/>
        </p:spPr>
        <p:txBody>
          <a:bodyPr wrap="square" rtlCol="0" anchor="ctr">
            <a:spAutoFit/>
          </a:bodyPr>
          <a:lstStyle/>
          <a:p>
            <a:pPr algn="ctr" defTabSz="844083">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どのように学ぶか</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spcAft>
                <a:spcPts val="277"/>
              </a:spcAft>
              <a:defRPr/>
            </a:pP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統合</a:t>
            </a: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多様な体験・経験、能力、キャリアを組み合わせ、統合する</a:t>
            </a:r>
          </a:p>
        </p:txBody>
      </p:sp>
      <p:sp>
        <p:nvSpPr>
          <p:cNvPr id="39" name="テキスト ボックス 38"/>
          <p:cNvSpPr txBox="1"/>
          <p:nvPr/>
        </p:nvSpPr>
        <p:spPr>
          <a:xfrm>
            <a:off x="3755340" y="4833574"/>
            <a:ext cx="1769402" cy="812851"/>
          </a:xfrm>
          <a:prstGeom prst="rect">
            <a:avLst/>
          </a:prstGeom>
          <a:noFill/>
        </p:spPr>
        <p:txBody>
          <a:bodyPr wrap="square" rtlCol="0" anchor="ctr">
            <a:spAutoFit/>
          </a:bodyPr>
          <a:lstStyle/>
          <a:p>
            <a:pPr algn="ctr" defTabSz="844083">
              <a:defRPr/>
            </a:pP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何を学ぶか</a:t>
            </a:r>
            <a:endPar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defTabSz="844083">
              <a:spcAft>
                <a:spcPts val="277"/>
              </a:spcAft>
              <a:defRPr/>
            </a:pP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学び</a:t>
            </a:r>
            <a:r>
              <a:rPr lang="en-US" altLang="ja-JP" sz="166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defTabSz="844083">
              <a:defRPr/>
            </a:pPr>
            <a:r>
              <a:rPr lang="ja-JP" altLang="en-US" sz="1108" dirty="0">
                <a:solidFill>
                  <a:prstClr val="black"/>
                </a:solidFill>
                <a:latin typeface="Meiryo UI" panose="020B0604030504040204" pitchFamily="50" charset="-128"/>
                <a:ea typeface="Meiryo UI" panose="020B0604030504040204" pitchFamily="50" charset="-128"/>
              </a:rPr>
              <a:t>学び続けることを学ぶ</a:t>
            </a:r>
          </a:p>
        </p:txBody>
      </p:sp>
      <p:sp>
        <p:nvSpPr>
          <p:cNvPr id="40" name="スライド番号プレースホルダー 1"/>
          <p:cNvSpPr>
            <a:spLocks noGrp="1"/>
          </p:cNvSpPr>
          <p:nvPr>
            <p:ph type="sldNum" sz="quarter" idx="12"/>
          </p:nvPr>
        </p:nvSpPr>
        <p:spPr>
          <a:xfrm>
            <a:off x="7610475" y="6559649"/>
            <a:ext cx="2311400" cy="330211"/>
          </a:xfrm>
        </p:spPr>
        <p:txBody>
          <a:bodyPr/>
          <a:lstStyle/>
          <a:p>
            <a:r>
              <a:rPr lang="en-US" altLang="ja-JP" dirty="0"/>
              <a:t>6</a:t>
            </a:r>
            <a:endParaRPr lang="ja-JP" altLang="en-US" dirty="0"/>
          </a:p>
        </p:txBody>
      </p:sp>
    </p:spTree>
    <p:extLst>
      <p:ext uri="{BB962C8B-B14F-4D97-AF65-F5344CB8AC3E}">
        <p14:creationId xmlns:p14="http://schemas.microsoft.com/office/powerpoint/2010/main" val="1433493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79E145B6-72D5-45AA-ABFC-B6AA7BD9A229}" vid="{975253B2-EEA5-4865-B18B-748E13490A9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TotalTime>
  <Words>811</Words>
  <Application>Microsoft Office PowerPoint</Application>
  <PresentationFormat>A4 210 x 297 mm</PresentationFormat>
  <Paragraphs>132</Paragraphs>
  <Slides>6</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Ｐゴシック</vt:lpstr>
      <vt:lpstr>メイリオ</vt:lpstr>
      <vt:lpstr>Arial</vt:lpstr>
      <vt:lpstr>Calibri</vt:lpstr>
      <vt:lpstr>Wingdings</vt:lpstr>
      <vt:lpstr>【機○・記載例なし】</vt:lpstr>
      <vt:lpstr>「人生１００年時代」に求められるスキル</vt:lpstr>
      <vt:lpstr>今までの「社会人基礎力」とは</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「人生１００年時代」に求められるスキル</dc:title>
  <dc:creator/>
  <cp:revision>2</cp:revision>
  <cp:lastPrinted>2018-03-30T02:21:52Z</cp:lastPrinted>
  <dcterms:created xsi:type="dcterms:W3CDTF">2018-11-06T08:55:07Z</dcterms:created>
  <dcterms:modified xsi:type="dcterms:W3CDTF">2018-11-06T09:02:06Z</dcterms:modified>
</cp:coreProperties>
</file>